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41"/>
  </p:notesMasterIdLst>
  <p:sldIdLst>
    <p:sldId id="760" r:id="rId2"/>
    <p:sldId id="767" r:id="rId3"/>
    <p:sldId id="769" r:id="rId4"/>
    <p:sldId id="833" r:id="rId5"/>
    <p:sldId id="777" r:id="rId6"/>
    <p:sldId id="832" r:id="rId7"/>
    <p:sldId id="782" r:id="rId8"/>
    <p:sldId id="783" r:id="rId9"/>
    <p:sldId id="784" r:id="rId10"/>
    <p:sldId id="785" r:id="rId11"/>
    <p:sldId id="256" r:id="rId12"/>
    <p:sldId id="792" r:id="rId13"/>
    <p:sldId id="650" r:id="rId14"/>
    <p:sldId id="655" r:id="rId15"/>
    <p:sldId id="656" r:id="rId16"/>
    <p:sldId id="687" r:id="rId17"/>
    <p:sldId id="659" r:id="rId18"/>
    <p:sldId id="798" r:id="rId19"/>
    <p:sldId id="800" r:id="rId20"/>
    <p:sldId id="795" r:id="rId21"/>
    <p:sldId id="799" r:id="rId22"/>
    <p:sldId id="774" r:id="rId23"/>
    <p:sldId id="793" r:id="rId24"/>
    <p:sldId id="581" r:id="rId25"/>
    <p:sldId id="787" r:id="rId26"/>
    <p:sldId id="788" r:id="rId27"/>
    <p:sldId id="789" r:id="rId28"/>
    <p:sldId id="766" r:id="rId29"/>
    <p:sldId id="794" r:id="rId30"/>
    <p:sldId id="758" r:id="rId31"/>
    <p:sldId id="761" r:id="rId32"/>
    <p:sldId id="786" r:id="rId33"/>
    <p:sldId id="762" r:id="rId34"/>
    <p:sldId id="763" r:id="rId35"/>
    <p:sldId id="670" r:id="rId36"/>
    <p:sldId id="764" r:id="rId37"/>
    <p:sldId id="770" r:id="rId38"/>
    <p:sldId id="771" r:id="rId39"/>
    <p:sldId id="79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65" autoAdjust="0"/>
    <p:restoredTop sz="96327"/>
  </p:normalViewPr>
  <p:slideViewPr>
    <p:cSldViewPr snapToGrid="0" snapToObjects="1">
      <p:cViewPr varScale="1">
        <p:scale>
          <a:sx n="83" d="100"/>
          <a:sy n="83" d="100"/>
        </p:scale>
        <p:origin x="869" y="82"/>
      </p:cViewPr>
      <p:guideLst/>
    </p:cSldViewPr>
  </p:slideViewPr>
  <p:notesTextViewPr>
    <p:cViewPr>
      <p:scale>
        <a:sx n="1" d="1"/>
        <a:sy n="1" d="1"/>
      </p:scale>
      <p:origin x="0" y="0"/>
    </p:cViewPr>
  </p:notesTextViewPr>
  <p:sorterViewPr>
    <p:cViewPr>
      <p:scale>
        <a:sx n="118" d="100"/>
        <a:sy n="11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johnmergendoller:Desktop:2015%20PBL%20World:Searches%20for%20Project%20Based%20Learning.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Macintosh%20HD:Users:johnmergendoller:Desktop:2015%20PBL%20World:Searches%20for%20Project%20Based%20Learning.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Macintosh%20HD:Users:johnmergendoller:Desktop:2015%20PBL%20World:Searches%20for%20Project%20Based%20Learning.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1401321117388203E-2"/>
          <c:y val="1.8151815181518101E-2"/>
          <c:w val="0.94488120676365295"/>
          <c:h val="0.95709570957095702"/>
        </c:manualLayout>
      </c:layout>
      <c:lineChart>
        <c:grouping val="standard"/>
        <c:varyColors val="0"/>
        <c:dLbls>
          <c:showLegendKey val="0"/>
          <c:showVal val="0"/>
          <c:showCatName val="0"/>
          <c:showSerName val="0"/>
          <c:showPercent val="0"/>
          <c:showBubbleSize val="0"/>
        </c:dLbls>
        <c:marker val="1"/>
        <c:smooth val="0"/>
        <c:axId val="485579856"/>
        <c:axId val="652085472"/>
      </c:lineChart>
      <c:catAx>
        <c:axId val="485579856"/>
        <c:scaling>
          <c:orientation val="minMax"/>
        </c:scaling>
        <c:delete val="1"/>
        <c:axPos val="b"/>
        <c:numFmt formatCode="General" sourceLinked="0"/>
        <c:majorTickMark val="out"/>
        <c:minorTickMark val="none"/>
        <c:tickLblPos val="nextTo"/>
        <c:crossAx val="652085472"/>
        <c:crosses val="autoZero"/>
        <c:auto val="1"/>
        <c:lblAlgn val="ctr"/>
        <c:lblOffset val="100"/>
        <c:noMultiLvlLbl val="0"/>
      </c:catAx>
      <c:valAx>
        <c:axId val="652085472"/>
        <c:scaling>
          <c:orientation val="minMax"/>
        </c:scaling>
        <c:delete val="1"/>
        <c:axPos val="l"/>
        <c:majorGridlines/>
        <c:numFmt formatCode="General" sourceLinked="1"/>
        <c:majorTickMark val="out"/>
        <c:minorTickMark val="none"/>
        <c:tickLblPos val="nextTo"/>
        <c:crossAx val="485579856"/>
        <c:crosses val="autoZero"/>
        <c:crossBetween val="between"/>
      </c:valAx>
      <c:spPr>
        <a:solidFill>
          <a:srgbClr val="FFFFFF"/>
        </a:solidFill>
        <a:ln w="25400" cap="flat" cmpd="sng" algn="ctr">
          <a:solidFill>
            <a:srgbClr val="000000"/>
          </a:solidFill>
          <a:prstDash val="solid"/>
        </a:ln>
        <a:effectLst/>
      </c:spPr>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1401321117388203E-2"/>
          <c:y val="1.8151815181518101E-2"/>
          <c:w val="0.94488120676365295"/>
          <c:h val="0.95709570957095702"/>
        </c:manualLayout>
      </c:layout>
      <c:lineChart>
        <c:grouping val="standard"/>
        <c:varyColors val="0"/>
        <c:dLbls>
          <c:showLegendKey val="0"/>
          <c:showVal val="0"/>
          <c:showCatName val="0"/>
          <c:showSerName val="0"/>
          <c:showPercent val="0"/>
          <c:showBubbleSize val="0"/>
        </c:dLbls>
        <c:marker val="1"/>
        <c:smooth val="0"/>
        <c:axId val="485579856"/>
        <c:axId val="652085472"/>
      </c:lineChart>
      <c:catAx>
        <c:axId val="485579856"/>
        <c:scaling>
          <c:orientation val="minMax"/>
        </c:scaling>
        <c:delete val="1"/>
        <c:axPos val="b"/>
        <c:numFmt formatCode="General" sourceLinked="0"/>
        <c:majorTickMark val="out"/>
        <c:minorTickMark val="none"/>
        <c:tickLblPos val="nextTo"/>
        <c:crossAx val="652085472"/>
        <c:crosses val="autoZero"/>
        <c:auto val="1"/>
        <c:lblAlgn val="ctr"/>
        <c:lblOffset val="100"/>
        <c:noMultiLvlLbl val="0"/>
      </c:catAx>
      <c:valAx>
        <c:axId val="652085472"/>
        <c:scaling>
          <c:orientation val="minMax"/>
        </c:scaling>
        <c:delete val="1"/>
        <c:axPos val="l"/>
        <c:majorGridlines/>
        <c:numFmt formatCode="General" sourceLinked="1"/>
        <c:majorTickMark val="out"/>
        <c:minorTickMark val="none"/>
        <c:tickLblPos val="nextTo"/>
        <c:crossAx val="485579856"/>
        <c:crosses val="autoZero"/>
        <c:crossBetween val="between"/>
      </c:valAx>
      <c:spPr>
        <a:solidFill>
          <a:srgbClr val="FFFFFF"/>
        </a:solidFill>
        <a:ln w="25400" cap="flat" cmpd="sng" algn="ctr">
          <a:solidFill>
            <a:srgbClr val="000000"/>
          </a:solidFill>
          <a:prstDash val="solid"/>
        </a:ln>
        <a:effectLst/>
      </c:spPr>
    </c:plotArea>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1401321117388203E-2"/>
          <c:y val="1.8151815181518101E-2"/>
          <c:w val="0.94488120676365295"/>
          <c:h val="0.95709570957095702"/>
        </c:manualLayout>
      </c:layout>
      <c:lineChart>
        <c:grouping val="standard"/>
        <c:varyColors val="0"/>
        <c:dLbls>
          <c:showLegendKey val="0"/>
          <c:showVal val="0"/>
          <c:showCatName val="0"/>
          <c:showSerName val="0"/>
          <c:showPercent val="0"/>
          <c:showBubbleSize val="0"/>
        </c:dLbls>
        <c:marker val="1"/>
        <c:smooth val="0"/>
        <c:axId val="485579856"/>
        <c:axId val="652085472"/>
      </c:lineChart>
      <c:catAx>
        <c:axId val="485579856"/>
        <c:scaling>
          <c:orientation val="minMax"/>
        </c:scaling>
        <c:delete val="1"/>
        <c:axPos val="b"/>
        <c:numFmt formatCode="General" sourceLinked="0"/>
        <c:majorTickMark val="out"/>
        <c:minorTickMark val="none"/>
        <c:tickLblPos val="nextTo"/>
        <c:crossAx val="652085472"/>
        <c:crosses val="autoZero"/>
        <c:auto val="1"/>
        <c:lblAlgn val="ctr"/>
        <c:lblOffset val="100"/>
        <c:noMultiLvlLbl val="0"/>
      </c:catAx>
      <c:valAx>
        <c:axId val="652085472"/>
        <c:scaling>
          <c:orientation val="minMax"/>
        </c:scaling>
        <c:delete val="1"/>
        <c:axPos val="l"/>
        <c:majorGridlines/>
        <c:numFmt formatCode="General" sourceLinked="1"/>
        <c:majorTickMark val="out"/>
        <c:minorTickMark val="none"/>
        <c:tickLblPos val="nextTo"/>
        <c:crossAx val="485579856"/>
        <c:crosses val="autoZero"/>
        <c:crossBetween val="between"/>
      </c:valAx>
      <c:spPr>
        <a:solidFill>
          <a:srgbClr val="FFFFFF"/>
        </a:solidFill>
        <a:ln w="25400" cap="flat" cmpd="sng" algn="ctr">
          <a:solidFill>
            <a:srgbClr val="000000"/>
          </a:solidFill>
          <a:prstDash val="solid"/>
        </a:ln>
        <a:effectLst/>
      </c:spPr>
    </c:plotArea>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9BFCF6-06DA-4898-B630-2E8C9FCD7726}"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D6AAF1EF-7BCC-40C4-A587-6801AB0611FC}">
      <dgm:prSet/>
      <dgm:spPr/>
      <dgm:t>
        <a:bodyPr/>
        <a:lstStyle/>
        <a:p>
          <a:r>
            <a:rPr lang="en-US" b="1" dirty="0"/>
            <a:t>Why PBL is a good idea</a:t>
          </a:r>
        </a:p>
      </dgm:t>
    </dgm:pt>
    <dgm:pt modelId="{491034D4-537D-4CEE-ADD1-4378C7CC5750}" type="parTrans" cxnId="{990B2CAD-4380-48E2-B251-DD4AC8DF77B5}">
      <dgm:prSet/>
      <dgm:spPr/>
      <dgm:t>
        <a:bodyPr/>
        <a:lstStyle/>
        <a:p>
          <a:endParaRPr lang="en-US"/>
        </a:p>
      </dgm:t>
    </dgm:pt>
    <dgm:pt modelId="{B3895FC8-C590-41E3-8A6D-9BADCCE79D1C}" type="sibTrans" cxnId="{990B2CAD-4380-48E2-B251-DD4AC8DF77B5}">
      <dgm:prSet/>
      <dgm:spPr/>
      <dgm:t>
        <a:bodyPr/>
        <a:lstStyle/>
        <a:p>
          <a:endParaRPr lang="en-US"/>
        </a:p>
      </dgm:t>
    </dgm:pt>
    <dgm:pt modelId="{D20AA9C8-1ECF-4F5D-BA86-197102E15248}">
      <dgm:prSet/>
      <dgm:spPr/>
      <dgm:t>
        <a:bodyPr/>
        <a:lstStyle/>
        <a:p>
          <a:r>
            <a:rPr lang="en-US" b="1" dirty="0"/>
            <a:t>What PBL is and is not: Misconceptions</a:t>
          </a:r>
        </a:p>
      </dgm:t>
    </dgm:pt>
    <dgm:pt modelId="{83312318-051E-45BA-AB50-0CF83D9F7711}" type="parTrans" cxnId="{986A3FCD-27A2-44E4-B544-A1ACC481EC78}">
      <dgm:prSet/>
      <dgm:spPr/>
      <dgm:t>
        <a:bodyPr/>
        <a:lstStyle/>
        <a:p>
          <a:endParaRPr lang="en-US"/>
        </a:p>
      </dgm:t>
    </dgm:pt>
    <dgm:pt modelId="{19FD5896-9065-4840-854A-B70C74E9635D}" type="sibTrans" cxnId="{986A3FCD-27A2-44E4-B544-A1ACC481EC78}">
      <dgm:prSet/>
      <dgm:spPr/>
      <dgm:t>
        <a:bodyPr/>
        <a:lstStyle/>
        <a:p>
          <a:endParaRPr lang="en-US"/>
        </a:p>
      </dgm:t>
    </dgm:pt>
    <dgm:pt modelId="{6B376A24-3626-4A95-988F-D43641A91864}">
      <dgm:prSet/>
      <dgm:spPr/>
      <dgm:t>
        <a:bodyPr/>
        <a:lstStyle/>
        <a:p>
          <a:r>
            <a:rPr lang="en-US" b="1" dirty="0"/>
            <a:t>Types of Projects: Dessert to Main Course</a:t>
          </a:r>
        </a:p>
      </dgm:t>
    </dgm:pt>
    <dgm:pt modelId="{B6589D53-C1B0-4546-A159-C62BBB270BF5}" type="parTrans" cxnId="{9DD8D586-F1E4-4702-BDF4-81FC1BC00293}">
      <dgm:prSet/>
      <dgm:spPr/>
      <dgm:t>
        <a:bodyPr/>
        <a:lstStyle/>
        <a:p>
          <a:endParaRPr lang="en-US"/>
        </a:p>
      </dgm:t>
    </dgm:pt>
    <dgm:pt modelId="{562D08D2-0A6D-442B-858A-9CCE988FF325}" type="sibTrans" cxnId="{9DD8D586-F1E4-4702-BDF4-81FC1BC00293}">
      <dgm:prSet/>
      <dgm:spPr/>
      <dgm:t>
        <a:bodyPr/>
        <a:lstStyle/>
        <a:p>
          <a:endParaRPr lang="en-US"/>
        </a:p>
      </dgm:t>
    </dgm:pt>
    <dgm:pt modelId="{AC8384BC-D7C8-4749-B17E-42C738BA4DE8}">
      <dgm:prSet/>
      <dgm:spPr/>
      <dgm:t>
        <a:bodyPr/>
        <a:lstStyle/>
        <a:p>
          <a:r>
            <a:rPr lang="en-US" b="1" dirty="0"/>
            <a:t>Gold Standard PBL: 7 Project Design Elements</a:t>
          </a:r>
        </a:p>
      </dgm:t>
    </dgm:pt>
    <dgm:pt modelId="{FB56CD8A-555F-4703-BBFD-3B2BCDE56B1C}" type="parTrans" cxnId="{DB5A7005-7A1F-40A6-A8F4-152BE53406E0}">
      <dgm:prSet/>
      <dgm:spPr/>
      <dgm:t>
        <a:bodyPr/>
        <a:lstStyle/>
        <a:p>
          <a:endParaRPr lang="en-US"/>
        </a:p>
      </dgm:t>
    </dgm:pt>
    <dgm:pt modelId="{971671BB-5711-427E-88A3-461ACA86DA8D}" type="sibTrans" cxnId="{DB5A7005-7A1F-40A6-A8F4-152BE53406E0}">
      <dgm:prSet/>
      <dgm:spPr/>
      <dgm:t>
        <a:bodyPr/>
        <a:lstStyle/>
        <a:p>
          <a:endParaRPr lang="en-US"/>
        </a:p>
      </dgm:t>
    </dgm:pt>
    <dgm:pt modelId="{909D1D9B-FD8B-4C82-A2A4-D327D3BCB1B9}">
      <dgm:prSet/>
      <dgm:spPr/>
      <dgm:t>
        <a:bodyPr/>
        <a:lstStyle/>
        <a:p>
          <a:r>
            <a:rPr lang="en-US" b="1" dirty="0"/>
            <a:t>Q</a:t>
          </a:r>
          <a:r>
            <a:rPr lang="en-US" b="1" baseline="0" dirty="0"/>
            <a:t> &amp; A</a:t>
          </a:r>
          <a:endParaRPr lang="en-US" b="1" dirty="0"/>
        </a:p>
      </dgm:t>
    </dgm:pt>
    <dgm:pt modelId="{D362CB77-BBB8-44A0-B485-8E6B155E0772}" type="parTrans" cxnId="{59F1AD43-C843-4DAA-A160-750CF9150F14}">
      <dgm:prSet/>
      <dgm:spPr/>
      <dgm:t>
        <a:bodyPr/>
        <a:lstStyle/>
        <a:p>
          <a:endParaRPr lang="en-US"/>
        </a:p>
      </dgm:t>
    </dgm:pt>
    <dgm:pt modelId="{1D12D547-D664-4DDE-9B3F-6B0435D17A5B}" type="sibTrans" cxnId="{59F1AD43-C843-4DAA-A160-750CF9150F14}">
      <dgm:prSet/>
      <dgm:spPr/>
      <dgm:t>
        <a:bodyPr/>
        <a:lstStyle/>
        <a:p>
          <a:endParaRPr lang="en-US"/>
        </a:p>
      </dgm:t>
    </dgm:pt>
    <dgm:pt modelId="{50D5B49C-2040-BD4D-8596-6C75C0AE1250}" type="pres">
      <dgm:prSet presAssocID="{229BFCF6-06DA-4898-B630-2E8C9FCD7726}" presName="linear" presStyleCnt="0">
        <dgm:presLayoutVars>
          <dgm:animLvl val="lvl"/>
          <dgm:resizeHandles val="exact"/>
        </dgm:presLayoutVars>
      </dgm:prSet>
      <dgm:spPr/>
    </dgm:pt>
    <dgm:pt modelId="{882D6BA2-080B-4141-A21A-7FD776AE0132}" type="pres">
      <dgm:prSet presAssocID="{D6AAF1EF-7BCC-40C4-A587-6801AB0611FC}" presName="parentText" presStyleLbl="node1" presStyleIdx="0" presStyleCnt="5">
        <dgm:presLayoutVars>
          <dgm:chMax val="0"/>
          <dgm:bulletEnabled val="1"/>
        </dgm:presLayoutVars>
      </dgm:prSet>
      <dgm:spPr/>
    </dgm:pt>
    <dgm:pt modelId="{D696671D-F377-C34E-8EF3-8CB97E76C3D5}" type="pres">
      <dgm:prSet presAssocID="{B3895FC8-C590-41E3-8A6D-9BADCCE79D1C}" presName="spacer" presStyleCnt="0"/>
      <dgm:spPr/>
    </dgm:pt>
    <dgm:pt modelId="{76CEF424-157C-B242-A868-63C0EDC9895C}" type="pres">
      <dgm:prSet presAssocID="{D20AA9C8-1ECF-4F5D-BA86-197102E15248}" presName="parentText" presStyleLbl="node1" presStyleIdx="1" presStyleCnt="5" custLinFactNeighborX="-42029" custLinFactNeighborY="16728">
        <dgm:presLayoutVars>
          <dgm:chMax val="0"/>
          <dgm:bulletEnabled val="1"/>
        </dgm:presLayoutVars>
      </dgm:prSet>
      <dgm:spPr/>
    </dgm:pt>
    <dgm:pt modelId="{FF946709-4442-5844-9AA1-7927045EF6A5}" type="pres">
      <dgm:prSet presAssocID="{19FD5896-9065-4840-854A-B70C74E9635D}" presName="spacer" presStyleCnt="0"/>
      <dgm:spPr/>
    </dgm:pt>
    <dgm:pt modelId="{F8221CFE-A994-0345-8763-EE55D9C7E3A4}" type="pres">
      <dgm:prSet presAssocID="{6B376A24-3626-4A95-988F-D43641A91864}" presName="parentText" presStyleLbl="node1" presStyleIdx="2" presStyleCnt="5">
        <dgm:presLayoutVars>
          <dgm:chMax val="0"/>
          <dgm:bulletEnabled val="1"/>
        </dgm:presLayoutVars>
      </dgm:prSet>
      <dgm:spPr/>
    </dgm:pt>
    <dgm:pt modelId="{3CED9DE6-6DB6-FF4F-8222-70919A086BC8}" type="pres">
      <dgm:prSet presAssocID="{562D08D2-0A6D-442B-858A-9CCE988FF325}" presName="spacer" presStyleCnt="0"/>
      <dgm:spPr/>
    </dgm:pt>
    <dgm:pt modelId="{B75164EC-5A6C-1043-9560-52296C64DA9A}" type="pres">
      <dgm:prSet presAssocID="{AC8384BC-D7C8-4749-B17E-42C738BA4DE8}" presName="parentText" presStyleLbl="node1" presStyleIdx="3" presStyleCnt="5">
        <dgm:presLayoutVars>
          <dgm:chMax val="0"/>
          <dgm:bulletEnabled val="1"/>
        </dgm:presLayoutVars>
      </dgm:prSet>
      <dgm:spPr/>
    </dgm:pt>
    <dgm:pt modelId="{6DCE3839-FF16-9C42-8A0D-D238D256732D}" type="pres">
      <dgm:prSet presAssocID="{971671BB-5711-427E-88A3-461ACA86DA8D}" presName="spacer" presStyleCnt="0"/>
      <dgm:spPr/>
    </dgm:pt>
    <dgm:pt modelId="{C0B94F5B-6F75-AB46-BFB1-0CEA5CA56CB2}" type="pres">
      <dgm:prSet presAssocID="{909D1D9B-FD8B-4C82-A2A4-D327D3BCB1B9}" presName="parentText" presStyleLbl="node1" presStyleIdx="4" presStyleCnt="5">
        <dgm:presLayoutVars>
          <dgm:chMax val="0"/>
          <dgm:bulletEnabled val="1"/>
        </dgm:presLayoutVars>
      </dgm:prSet>
      <dgm:spPr/>
    </dgm:pt>
  </dgm:ptLst>
  <dgm:cxnLst>
    <dgm:cxn modelId="{91911B05-0A3C-A44A-AB9D-AA8FF793FA3B}" type="presOf" srcId="{229BFCF6-06DA-4898-B630-2E8C9FCD7726}" destId="{50D5B49C-2040-BD4D-8596-6C75C0AE1250}" srcOrd="0" destOrd="0" presId="urn:microsoft.com/office/officeart/2005/8/layout/vList2"/>
    <dgm:cxn modelId="{DB5A7005-7A1F-40A6-A8F4-152BE53406E0}" srcId="{229BFCF6-06DA-4898-B630-2E8C9FCD7726}" destId="{AC8384BC-D7C8-4749-B17E-42C738BA4DE8}" srcOrd="3" destOrd="0" parTransId="{FB56CD8A-555F-4703-BBFD-3B2BCDE56B1C}" sibTransId="{971671BB-5711-427E-88A3-461ACA86DA8D}"/>
    <dgm:cxn modelId="{8D955125-E129-B242-8409-1775BCD36D25}" type="presOf" srcId="{6B376A24-3626-4A95-988F-D43641A91864}" destId="{F8221CFE-A994-0345-8763-EE55D9C7E3A4}" srcOrd="0" destOrd="0" presId="urn:microsoft.com/office/officeart/2005/8/layout/vList2"/>
    <dgm:cxn modelId="{59F1AD43-C843-4DAA-A160-750CF9150F14}" srcId="{229BFCF6-06DA-4898-B630-2E8C9FCD7726}" destId="{909D1D9B-FD8B-4C82-A2A4-D327D3BCB1B9}" srcOrd="4" destOrd="0" parTransId="{D362CB77-BBB8-44A0-B485-8E6B155E0772}" sibTransId="{1D12D547-D664-4DDE-9B3F-6B0435D17A5B}"/>
    <dgm:cxn modelId="{A21C8648-F4AE-9A43-AE83-E89758063AFF}" type="presOf" srcId="{D6AAF1EF-7BCC-40C4-A587-6801AB0611FC}" destId="{882D6BA2-080B-4141-A21A-7FD776AE0132}" srcOrd="0" destOrd="0" presId="urn:microsoft.com/office/officeart/2005/8/layout/vList2"/>
    <dgm:cxn modelId="{E15FC776-4BE7-CB4B-AD43-E0BA2FC948DA}" type="presOf" srcId="{909D1D9B-FD8B-4C82-A2A4-D327D3BCB1B9}" destId="{C0B94F5B-6F75-AB46-BFB1-0CEA5CA56CB2}" srcOrd="0" destOrd="0" presId="urn:microsoft.com/office/officeart/2005/8/layout/vList2"/>
    <dgm:cxn modelId="{9DD8D586-F1E4-4702-BDF4-81FC1BC00293}" srcId="{229BFCF6-06DA-4898-B630-2E8C9FCD7726}" destId="{6B376A24-3626-4A95-988F-D43641A91864}" srcOrd="2" destOrd="0" parTransId="{B6589D53-C1B0-4546-A159-C62BBB270BF5}" sibTransId="{562D08D2-0A6D-442B-858A-9CCE988FF325}"/>
    <dgm:cxn modelId="{990B2CAD-4380-48E2-B251-DD4AC8DF77B5}" srcId="{229BFCF6-06DA-4898-B630-2E8C9FCD7726}" destId="{D6AAF1EF-7BCC-40C4-A587-6801AB0611FC}" srcOrd="0" destOrd="0" parTransId="{491034D4-537D-4CEE-ADD1-4378C7CC5750}" sibTransId="{B3895FC8-C590-41E3-8A6D-9BADCCE79D1C}"/>
    <dgm:cxn modelId="{569F49B4-E3D4-9B49-997C-0BC95D82D035}" type="presOf" srcId="{D20AA9C8-1ECF-4F5D-BA86-197102E15248}" destId="{76CEF424-157C-B242-A868-63C0EDC9895C}" srcOrd="0" destOrd="0" presId="urn:microsoft.com/office/officeart/2005/8/layout/vList2"/>
    <dgm:cxn modelId="{F20A23B8-230E-304B-A5B4-68968288CA48}" type="presOf" srcId="{AC8384BC-D7C8-4749-B17E-42C738BA4DE8}" destId="{B75164EC-5A6C-1043-9560-52296C64DA9A}" srcOrd="0" destOrd="0" presId="urn:microsoft.com/office/officeart/2005/8/layout/vList2"/>
    <dgm:cxn modelId="{986A3FCD-27A2-44E4-B544-A1ACC481EC78}" srcId="{229BFCF6-06DA-4898-B630-2E8C9FCD7726}" destId="{D20AA9C8-1ECF-4F5D-BA86-197102E15248}" srcOrd="1" destOrd="0" parTransId="{83312318-051E-45BA-AB50-0CF83D9F7711}" sibTransId="{19FD5896-9065-4840-854A-B70C74E9635D}"/>
    <dgm:cxn modelId="{67CA003F-DB7A-CD4C-8D33-908374B67AA2}" type="presParOf" srcId="{50D5B49C-2040-BD4D-8596-6C75C0AE1250}" destId="{882D6BA2-080B-4141-A21A-7FD776AE0132}" srcOrd="0" destOrd="0" presId="urn:microsoft.com/office/officeart/2005/8/layout/vList2"/>
    <dgm:cxn modelId="{091FC124-5F78-2B40-AAA5-C52E267AD8D4}" type="presParOf" srcId="{50D5B49C-2040-BD4D-8596-6C75C0AE1250}" destId="{D696671D-F377-C34E-8EF3-8CB97E76C3D5}" srcOrd="1" destOrd="0" presId="urn:microsoft.com/office/officeart/2005/8/layout/vList2"/>
    <dgm:cxn modelId="{33A9756B-5040-8142-B6C5-A7D6CDA47031}" type="presParOf" srcId="{50D5B49C-2040-BD4D-8596-6C75C0AE1250}" destId="{76CEF424-157C-B242-A868-63C0EDC9895C}" srcOrd="2" destOrd="0" presId="urn:microsoft.com/office/officeart/2005/8/layout/vList2"/>
    <dgm:cxn modelId="{B05B44A8-C04F-0A43-976A-69E825561C64}" type="presParOf" srcId="{50D5B49C-2040-BD4D-8596-6C75C0AE1250}" destId="{FF946709-4442-5844-9AA1-7927045EF6A5}" srcOrd="3" destOrd="0" presId="urn:microsoft.com/office/officeart/2005/8/layout/vList2"/>
    <dgm:cxn modelId="{E812D7CE-73EB-3E4E-B112-492F08D9E926}" type="presParOf" srcId="{50D5B49C-2040-BD4D-8596-6C75C0AE1250}" destId="{F8221CFE-A994-0345-8763-EE55D9C7E3A4}" srcOrd="4" destOrd="0" presId="urn:microsoft.com/office/officeart/2005/8/layout/vList2"/>
    <dgm:cxn modelId="{1B86ECBA-A1FD-4640-BEC2-34B5FB050562}" type="presParOf" srcId="{50D5B49C-2040-BD4D-8596-6C75C0AE1250}" destId="{3CED9DE6-6DB6-FF4F-8222-70919A086BC8}" srcOrd="5" destOrd="0" presId="urn:microsoft.com/office/officeart/2005/8/layout/vList2"/>
    <dgm:cxn modelId="{BD793ABE-5AA1-CB48-A946-D959640D8E7C}" type="presParOf" srcId="{50D5B49C-2040-BD4D-8596-6C75C0AE1250}" destId="{B75164EC-5A6C-1043-9560-52296C64DA9A}" srcOrd="6" destOrd="0" presId="urn:microsoft.com/office/officeart/2005/8/layout/vList2"/>
    <dgm:cxn modelId="{E8572D3D-8528-4641-AC38-522A9A7B224E}" type="presParOf" srcId="{50D5B49C-2040-BD4D-8596-6C75C0AE1250}" destId="{6DCE3839-FF16-9C42-8A0D-D238D256732D}" srcOrd="7" destOrd="0" presId="urn:microsoft.com/office/officeart/2005/8/layout/vList2"/>
    <dgm:cxn modelId="{D54E90FA-EAF1-414D-8E05-BBD0CCDA9B45}" type="presParOf" srcId="{50D5B49C-2040-BD4D-8596-6C75C0AE1250}" destId="{C0B94F5B-6F75-AB46-BFB1-0CEA5CA56C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9BFCF6-06DA-4898-B630-2E8C9FCD7726}"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D6AAF1EF-7BCC-40C4-A587-6801AB0611FC}">
      <dgm:prSet/>
      <dgm:spPr/>
      <dgm:t>
        <a:bodyPr/>
        <a:lstStyle/>
        <a:p>
          <a:r>
            <a:rPr lang="en-US" b="1" dirty="0"/>
            <a:t>Why PBL is a good idea</a:t>
          </a:r>
        </a:p>
      </dgm:t>
    </dgm:pt>
    <dgm:pt modelId="{491034D4-537D-4CEE-ADD1-4378C7CC5750}" type="parTrans" cxnId="{990B2CAD-4380-48E2-B251-DD4AC8DF77B5}">
      <dgm:prSet/>
      <dgm:spPr/>
      <dgm:t>
        <a:bodyPr/>
        <a:lstStyle/>
        <a:p>
          <a:endParaRPr lang="en-US"/>
        </a:p>
      </dgm:t>
    </dgm:pt>
    <dgm:pt modelId="{B3895FC8-C590-41E3-8A6D-9BADCCE79D1C}" type="sibTrans" cxnId="{990B2CAD-4380-48E2-B251-DD4AC8DF77B5}">
      <dgm:prSet/>
      <dgm:spPr/>
      <dgm:t>
        <a:bodyPr/>
        <a:lstStyle/>
        <a:p>
          <a:endParaRPr lang="en-US"/>
        </a:p>
      </dgm:t>
    </dgm:pt>
    <dgm:pt modelId="{D20AA9C8-1ECF-4F5D-BA86-197102E15248}">
      <dgm:prSet/>
      <dgm:spPr/>
      <dgm:t>
        <a:bodyPr/>
        <a:lstStyle/>
        <a:p>
          <a:r>
            <a:rPr lang="en-US" b="1" dirty="0"/>
            <a:t>What PBL is and is not: Misconceptions</a:t>
          </a:r>
        </a:p>
      </dgm:t>
    </dgm:pt>
    <dgm:pt modelId="{83312318-051E-45BA-AB50-0CF83D9F7711}" type="parTrans" cxnId="{986A3FCD-27A2-44E4-B544-A1ACC481EC78}">
      <dgm:prSet/>
      <dgm:spPr/>
      <dgm:t>
        <a:bodyPr/>
        <a:lstStyle/>
        <a:p>
          <a:endParaRPr lang="en-US"/>
        </a:p>
      </dgm:t>
    </dgm:pt>
    <dgm:pt modelId="{19FD5896-9065-4840-854A-B70C74E9635D}" type="sibTrans" cxnId="{986A3FCD-27A2-44E4-B544-A1ACC481EC78}">
      <dgm:prSet/>
      <dgm:spPr/>
      <dgm:t>
        <a:bodyPr/>
        <a:lstStyle/>
        <a:p>
          <a:endParaRPr lang="en-US"/>
        </a:p>
      </dgm:t>
    </dgm:pt>
    <dgm:pt modelId="{6B376A24-3626-4A95-988F-D43641A91864}">
      <dgm:prSet/>
      <dgm:spPr/>
      <dgm:t>
        <a:bodyPr/>
        <a:lstStyle/>
        <a:p>
          <a:r>
            <a:rPr lang="en-US" b="1" dirty="0"/>
            <a:t>Types of Projects: Dessert to Main Course</a:t>
          </a:r>
        </a:p>
      </dgm:t>
    </dgm:pt>
    <dgm:pt modelId="{B6589D53-C1B0-4546-A159-C62BBB270BF5}" type="parTrans" cxnId="{9DD8D586-F1E4-4702-BDF4-81FC1BC00293}">
      <dgm:prSet/>
      <dgm:spPr/>
      <dgm:t>
        <a:bodyPr/>
        <a:lstStyle/>
        <a:p>
          <a:endParaRPr lang="en-US"/>
        </a:p>
      </dgm:t>
    </dgm:pt>
    <dgm:pt modelId="{562D08D2-0A6D-442B-858A-9CCE988FF325}" type="sibTrans" cxnId="{9DD8D586-F1E4-4702-BDF4-81FC1BC00293}">
      <dgm:prSet/>
      <dgm:spPr/>
      <dgm:t>
        <a:bodyPr/>
        <a:lstStyle/>
        <a:p>
          <a:endParaRPr lang="en-US"/>
        </a:p>
      </dgm:t>
    </dgm:pt>
    <dgm:pt modelId="{AC8384BC-D7C8-4749-B17E-42C738BA4DE8}">
      <dgm:prSet/>
      <dgm:spPr/>
      <dgm:t>
        <a:bodyPr/>
        <a:lstStyle/>
        <a:p>
          <a:r>
            <a:rPr lang="en-US" b="1" dirty="0"/>
            <a:t>Gold Standard PBL: 7 Project Design Elements</a:t>
          </a:r>
        </a:p>
      </dgm:t>
    </dgm:pt>
    <dgm:pt modelId="{FB56CD8A-555F-4703-BBFD-3B2BCDE56B1C}" type="parTrans" cxnId="{DB5A7005-7A1F-40A6-A8F4-152BE53406E0}">
      <dgm:prSet/>
      <dgm:spPr/>
      <dgm:t>
        <a:bodyPr/>
        <a:lstStyle/>
        <a:p>
          <a:endParaRPr lang="en-US"/>
        </a:p>
      </dgm:t>
    </dgm:pt>
    <dgm:pt modelId="{971671BB-5711-427E-88A3-461ACA86DA8D}" type="sibTrans" cxnId="{DB5A7005-7A1F-40A6-A8F4-152BE53406E0}">
      <dgm:prSet/>
      <dgm:spPr/>
      <dgm:t>
        <a:bodyPr/>
        <a:lstStyle/>
        <a:p>
          <a:endParaRPr lang="en-US"/>
        </a:p>
      </dgm:t>
    </dgm:pt>
    <dgm:pt modelId="{909D1D9B-FD8B-4C82-A2A4-D327D3BCB1B9}">
      <dgm:prSet/>
      <dgm:spPr/>
      <dgm:t>
        <a:bodyPr/>
        <a:lstStyle/>
        <a:p>
          <a:r>
            <a:rPr lang="en-US" b="1" dirty="0"/>
            <a:t>Q</a:t>
          </a:r>
          <a:r>
            <a:rPr lang="en-US" b="1" baseline="0" dirty="0"/>
            <a:t> &amp; A</a:t>
          </a:r>
          <a:endParaRPr lang="en-US" b="1" dirty="0"/>
        </a:p>
      </dgm:t>
    </dgm:pt>
    <dgm:pt modelId="{D362CB77-BBB8-44A0-B485-8E6B155E0772}" type="parTrans" cxnId="{59F1AD43-C843-4DAA-A160-750CF9150F14}">
      <dgm:prSet/>
      <dgm:spPr/>
      <dgm:t>
        <a:bodyPr/>
        <a:lstStyle/>
        <a:p>
          <a:endParaRPr lang="en-US"/>
        </a:p>
      </dgm:t>
    </dgm:pt>
    <dgm:pt modelId="{1D12D547-D664-4DDE-9B3F-6B0435D17A5B}" type="sibTrans" cxnId="{59F1AD43-C843-4DAA-A160-750CF9150F14}">
      <dgm:prSet/>
      <dgm:spPr/>
      <dgm:t>
        <a:bodyPr/>
        <a:lstStyle/>
        <a:p>
          <a:endParaRPr lang="en-US"/>
        </a:p>
      </dgm:t>
    </dgm:pt>
    <dgm:pt modelId="{50D5B49C-2040-BD4D-8596-6C75C0AE1250}" type="pres">
      <dgm:prSet presAssocID="{229BFCF6-06DA-4898-B630-2E8C9FCD7726}" presName="linear" presStyleCnt="0">
        <dgm:presLayoutVars>
          <dgm:animLvl val="lvl"/>
          <dgm:resizeHandles val="exact"/>
        </dgm:presLayoutVars>
      </dgm:prSet>
      <dgm:spPr/>
    </dgm:pt>
    <dgm:pt modelId="{882D6BA2-080B-4141-A21A-7FD776AE0132}" type="pres">
      <dgm:prSet presAssocID="{D6AAF1EF-7BCC-40C4-A587-6801AB0611FC}" presName="parentText" presStyleLbl="node1" presStyleIdx="0" presStyleCnt="5">
        <dgm:presLayoutVars>
          <dgm:chMax val="0"/>
          <dgm:bulletEnabled val="1"/>
        </dgm:presLayoutVars>
      </dgm:prSet>
      <dgm:spPr/>
    </dgm:pt>
    <dgm:pt modelId="{D696671D-F377-C34E-8EF3-8CB97E76C3D5}" type="pres">
      <dgm:prSet presAssocID="{B3895FC8-C590-41E3-8A6D-9BADCCE79D1C}" presName="spacer" presStyleCnt="0"/>
      <dgm:spPr/>
    </dgm:pt>
    <dgm:pt modelId="{76CEF424-157C-B242-A868-63C0EDC9895C}" type="pres">
      <dgm:prSet presAssocID="{D20AA9C8-1ECF-4F5D-BA86-197102E15248}" presName="parentText" presStyleLbl="node1" presStyleIdx="1" presStyleCnt="5" custLinFactNeighborX="-42029" custLinFactNeighborY="16728">
        <dgm:presLayoutVars>
          <dgm:chMax val="0"/>
          <dgm:bulletEnabled val="1"/>
        </dgm:presLayoutVars>
      </dgm:prSet>
      <dgm:spPr/>
    </dgm:pt>
    <dgm:pt modelId="{FF946709-4442-5844-9AA1-7927045EF6A5}" type="pres">
      <dgm:prSet presAssocID="{19FD5896-9065-4840-854A-B70C74E9635D}" presName="spacer" presStyleCnt="0"/>
      <dgm:spPr/>
    </dgm:pt>
    <dgm:pt modelId="{F8221CFE-A994-0345-8763-EE55D9C7E3A4}" type="pres">
      <dgm:prSet presAssocID="{6B376A24-3626-4A95-988F-D43641A91864}" presName="parentText" presStyleLbl="node1" presStyleIdx="2" presStyleCnt="5">
        <dgm:presLayoutVars>
          <dgm:chMax val="0"/>
          <dgm:bulletEnabled val="1"/>
        </dgm:presLayoutVars>
      </dgm:prSet>
      <dgm:spPr/>
    </dgm:pt>
    <dgm:pt modelId="{3CED9DE6-6DB6-FF4F-8222-70919A086BC8}" type="pres">
      <dgm:prSet presAssocID="{562D08D2-0A6D-442B-858A-9CCE988FF325}" presName="spacer" presStyleCnt="0"/>
      <dgm:spPr/>
    </dgm:pt>
    <dgm:pt modelId="{B75164EC-5A6C-1043-9560-52296C64DA9A}" type="pres">
      <dgm:prSet presAssocID="{AC8384BC-D7C8-4749-B17E-42C738BA4DE8}" presName="parentText" presStyleLbl="node1" presStyleIdx="3" presStyleCnt="5">
        <dgm:presLayoutVars>
          <dgm:chMax val="0"/>
          <dgm:bulletEnabled val="1"/>
        </dgm:presLayoutVars>
      </dgm:prSet>
      <dgm:spPr/>
    </dgm:pt>
    <dgm:pt modelId="{6DCE3839-FF16-9C42-8A0D-D238D256732D}" type="pres">
      <dgm:prSet presAssocID="{971671BB-5711-427E-88A3-461ACA86DA8D}" presName="spacer" presStyleCnt="0"/>
      <dgm:spPr/>
    </dgm:pt>
    <dgm:pt modelId="{C0B94F5B-6F75-AB46-BFB1-0CEA5CA56CB2}" type="pres">
      <dgm:prSet presAssocID="{909D1D9B-FD8B-4C82-A2A4-D327D3BCB1B9}" presName="parentText" presStyleLbl="node1" presStyleIdx="4" presStyleCnt="5">
        <dgm:presLayoutVars>
          <dgm:chMax val="0"/>
          <dgm:bulletEnabled val="1"/>
        </dgm:presLayoutVars>
      </dgm:prSet>
      <dgm:spPr/>
    </dgm:pt>
  </dgm:ptLst>
  <dgm:cxnLst>
    <dgm:cxn modelId="{91911B05-0A3C-A44A-AB9D-AA8FF793FA3B}" type="presOf" srcId="{229BFCF6-06DA-4898-B630-2E8C9FCD7726}" destId="{50D5B49C-2040-BD4D-8596-6C75C0AE1250}" srcOrd="0" destOrd="0" presId="urn:microsoft.com/office/officeart/2005/8/layout/vList2"/>
    <dgm:cxn modelId="{DB5A7005-7A1F-40A6-A8F4-152BE53406E0}" srcId="{229BFCF6-06DA-4898-B630-2E8C9FCD7726}" destId="{AC8384BC-D7C8-4749-B17E-42C738BA4DE8}" srcOrd="3" destOrd="0" parTransId="{FB56CD8A-555F-4703-BBFD-3B2BCDE56B1C}" sibTransId="{971671BB-5711-427E-88A3-461ACA86DA8D}"/>
    <dgm:cxn modelId="{8D955125-E129-B242-8409-1775BCD36D25}" type="presOf" srcId="{6B376A24-3626-4A95-988F-D43641A91864}" destId="{F8221CFE-A994-0345-8763-EE55D9C7E3A4}" srcOrd="0" destOrd="0" presId="urn:microsoft.com/office/officeart/2005/8/layout/vList2"/>
    <dgm:cxn modelId="{59F1AD43-C843-4DAA-A160-750CF9150F14}" srcId="{229BFCF6-06DA-4898-B630-2E8C9FCD7726}" destId="{909D1D9B-FD8B-4C82-A2A4-D327D3BCB1B9}" srcOrd="4" destOrd="0" parTransId="{D362CB77-BBB8-44A0-B485-8E6B155E0772}" sibTransId="{1D12D547-D664-4DDE-9B3F-6B0435D17A5B}"/>
    <dgm:cxn modelId="{A21C8648-F4AE-9A43-AE83-E89758063AFF}" type="presOf" srcId="{D6AAF1EF-7BCC-40C4-A587-6801AB0611FC}" destId="{882D6BA2-080B-4141-A21A-7FD776AE0132}" srcOrd="0" destOrd="0" presId="urn:microsoft.com/office/officeart/2005/8/layout/vList2"/>
    <dgm:cxn modelId="{E15FC776-4BE7-CB4B-AD43-E0BA2FC948DA}" type="presOf" srcId="{909D1D9B-FD8B-4C82-A2A4-D327D3BCB1B9}" destId="{C0B94F5B-6F75-AB46-BFB1-0CEA5CA56CB2}" srcOrd="0" destOrd="0" presId="urn:microsoft.com/office/officeart/2005/8/layout/vList2"/>
    <dgm:cxn modelId="{9DD8D586-F1E4-4702-BDF4-81FC1BC00293}" srcId="{229BFCF6-06DA-4898-B630-2E8C9FCD7726}" destId="{6B376A24-3626-4A95-988F-D43641A91864}" srcOrd="2" destOrd="0" parTransId="{B6589D53-C1B0-4546-A159-C62BBB270BF5}" sibTransId="{562D08D2-0A6D-442B-858A-9CCE988FF325}"/>
    <dgm:cxn modelId="{990B2CAD-4380-48E2-B251-DD4AC8DF77B5}" srcId="{229BFCF6-06DA-4898-B630-2E8C9FCD7726}" destId="{D6AAF1EF-7BCC-40C4-A587-6801AB0611FC}" srcOrd="0" destOrd="0" parTransId="{491034D4-537D-4CEE-ADD1-4378C7CC5750}" sibTransId="{B3895FC8-C590-41E3-8A6D-9BADCCE79D1C}"/>
    <dgm:cxn modelId="{569F49B4-E3D4-9B49-997C-0BC95D82D035}" type="presOf" srcId="{D20AA9C8-1ECF-4F5D-BA86-197102E15248}" destId="{76CEF424-157C-B242-A868-63C0EDC9895C}" srcOrd="0" destOrd="0" presId="urn:microsoft.com/office/officeart/2005/8/layout/vList2"/>
    <dgm:cxn modelId="{F20A23B8-230E-304B-A5B4-68968288CA48}" type="presOf" srcId="{AC8384BC-D7C8-4749-B17E-42C738BA4DE8}" destId="{B75164EC-5A6C-1043-9560-52296C64DA9A}" srcOrd="0" destOrd="0" presId="urn:microsoft.com/office/officeart/2005/8/layout/vList2"/>
    <dgm:cxn modelId="{986A3FCD-27A2-44E4-B544-A1ACC481EC78}" srcId="{229BFCF6-06DA-4898-B630-2E8C9FCD7726}" destId="{D20AA9C8-1ECF-4F5D-BA86-197102E15248}" srcOrd="1" destOrd="0" parTransId="{83312318-051E-45BA-AB50-0CF83D9F7711}" sibTransId="{19FD5896-9065-4840-854A-B70C74E9635D}"/>
    <dgm:cxn modelId="{67CA003F-DB7A-CD4C-8D33-908374B67AA2}" type="presParOf" srcId="{50D5B49C-2040-BD4D-8596-6C75C0AE1250}" destId="{882D6BA2-080B-4141-A21A-7FD776AE0132}" srcOrd="0" destOrd="0" presId="urn:microsoft.com/office/officeart/2005/8/layout/vList2"/>
    <dgm:cxn modelId="{091FC124-5F78-2B40-AAA5-C52E267AD8D4}" type="presParOf" srcId="{50D5B49C-2040-BD4D-8596-6C75C0AE1250}" destId="{D696671D-F377-C34E-8EF3-8CB97E76C3D5}" srcOrd="1" destOrd="0" presId="urn:microsoft.com/office/officeart/2005/8/layout/vList2"/>
    <dgm:cxn modelId="{33A9756B-5040-8142-B6C5-A7D6CDA47031}" type="presParOf" srcId="{50D5B49C-2040-BD4D-8596-6C75C0AE1250}" destId="{76CEF424-157C-B242-A868-63C0EDC9895C}" srcOrd="2" destOrd="0" presId="urn:microsoft.com/office/officeart/2005/8/layout/vList2"/>
    <dgm:cxn modelId="{B05B44A8-C04F-0A43-976A-69E825561C64}" type="presParOf" srcId="{50D5B49C-2040-BD4D-8596-6C75C0AE1250}" destId="{FF946709-4442-5844-9AA1-7927045EF6A5}" srcOrd="3" destOrd="0" presId="urn:microsoft.com/office/officeart/2005/8/layout/vList2"/>
    <dgm:cxn modelId="{E812D7CE-73EB-3E4E-B112-492F08D9E926}" type="presParOf" srcId="{50D5B49C-2040-BD4D-8596-6C75C0AE1250}" destId="{F8221CFE-A994-0345-8763-EE55D9C7E3A4}" srcOrd="4" destOrd="0" presId="urn:microsoft.com/office/officeart/2005/8/layout/vList2"/>
    <dgm:cxn modelId="{1B86ECBA-A1FD-4640-BEC2-34B5FB050562}" type="presParOf" srcId="{50D5B49C-2040-BD4D-8596-6C75C0AE1250}" destId="{3CED9DE6-6DB6-FF4F-8222-70919A086BC8}" srcOrd="5" destOrd="0" presId="urn:microsoft.com/office/officeart/2005/8/layout/vList2"/>
    <dgm:cxn modelId="{BD793ABE-5AA1-CB48-A946-D959640D8E7C}" type="presParOf" srcId="{50D5B49C-2040-BD4D-8596-6C75C0AE1250}" destId="{B75164EC-5A6C-1043-9560-52296C64DA9A}" srcOrd="6" destOrd="0" presId="urn:microsoft.com/office/officeart/2005/8/layout/vList2"/>
    <dgm:cxn modelId="{E8572D3D-8528-4641-AC38-522A9A7B224E}" type="presParOf" srcId="{50D5B49C-2040-BD4D-8596-6C75C0AE1250}" destId="{6DCE3839-FF16-9C42-8A0D-D238D256732D}" srcOrd="7" destOrd="0" presId="urn:microsoft.com/office/officeart/2005/8/layout/vList2"/>
    <dgm:cxn modelId="{D54E90FA-EAF1-414D-8E05-BBD0CCDA9B45}" type="presParOf" srcId="{50D5B49C-2040-BD4D-8596-6C75C0AE1250}" destId="{C0B94F5B-6F75-AB46-BFB1-0CEA5CA56C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D6BA2-080B-4141-A21A-7FD776AE0132}">
      <dsp:nvSpPr>
        <dsp:cNvPr id="0" name=""/>
        <dsp:cNvSpPr/>
      </dsp:nvSpPr>
      <dsp:spPr>
        <a:xfrm>
          <a:off x="0" y="170804"/>
          <a:ext cx="4939867" cy="45571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Why PBL is a good idea</a:t>
          </a:r>
        </a:p>
      </dsp:txBody>
      <dsp:txXfrm>
        <a:off x="22246" y="193050"/>
        <a:ext cx="4895375" cy="411223"/>
      </dsp:txXfrm>
    </dsp:sp>
    <dsp:sp modelId="{76CEF424-157C-B242-A868-63C0EDC9895C}">
      <dsp:nvSpPr>
        <dsp:cNvPr id="0" name=""/>
        <dsp:cNvSpPr/>
      </dsp:nvSpPr>
      <dsp:spPr>
        <a:xfrm>
          <a:off x="0" y="690393"/>
          <a:ext cx="4939867" cy="455715"/>
        </a:xfrm>
        <a:prstGeom prst="roundRect">
          <a:avLst/>
        </a:prstGeom>
        <a:gradFill rotWithShape="0">
          <a:gsLst>
            <a:gs pos="0">
              <a:schemeClr val="accent5">
                <a:hueOff val="276562"/>
                <a:satOff val="3140"/>
                <a:lumOff val="2843"/>
                <a:alphaOff val="0"/>
                <a:satMod val="103000"/>
                <a:lumMod val="102000"/>
                <a:tint val="94000"/>
              </a:schemeClr>
            </a:gs>
            <a:gs pos="50000">
              <a:schemeClr val="accent5">
                <a:hueOff val="276562"/>
                <a:satOff val="3140"/>
                <a:lumOff val="2843"/>
                <a:alphaOff val="0"/>
                <a:satMod val="110000"/>
                <a:lumMod val="100000"/>
                <a:shade val="100000"/>
              </a:schemeClr>
            </a:gs>
            <a:gs pos="100000">
              <a:schemeClr val="accent5">
                <a:hueOff val="276562"/>
                <a:satOff val="3140"/>
                <a:lumOff val="2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What PBL is and is not: Misconceptions</a:t>
          </a:r>
        </a:p>
      </dsp:txBody>
      <dsp:txXfrm>
        <a:off x="22246" y="712639"/>
        <a:ext cx="4895375" cy="411223"/>
      </dsp:txXfrm>
    </dsp:sp>
    <dsp:sp modelId="{F8221CFE-A994-0345-8763-EE55D9C7E3A4}">
      <dsp:nvSpPr>
        <dsp:cNvPr id="0" name=""/>
        <dsp:cNvSpPr/>
      </dsp:nvSpPr>
      <dsp:spPr>
        <a:xfrm>
          <a:off x="0" y="1191674"/>
          <a:ext cx="4939867" cy="455715"/>
        </a:xfrm>
        <a:prstGeom prst="roundRect">
          <a:avLst/>
        </a:prstGeom>
        <a:gradFill rotWithShape="0">
          <a:gsLst>
            <a:gs pos="0">
              <a:schemeClr val="accent5">
                <a:hueOff val="553124"/>
                <a:satOff val="6280"/>
                <a:lumOff val="5686"/>
                <a:alphaOff val="0"/>
                <a:satMod val="103000"/>
                <a:lumMod val="102000"/>
                <a:tint val="94000"/>
              </a:schemeClr>
            </a:gs>
            <a:gs pos="50000">
              <a:schemeClr val="accent5">
                <a:hueOff val="553124"/>
                <a:satOff val="6280"/>
                <a:lumOff val="5686"/>
                <a:alphaOff val="0"/>
                <a:satMod val="110000"/>
                <a:lumMod val="100000"/>
                <a:shade val="100000"/>
              </a:schemeClr>
            </a:gs>
            <a:gs pos="100000">
              <a:schemeClr val="accent5">
                <a:hueOff val="553124"/>
                <a:satOff val="6280"/>
                <a:lumOff val="56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Types of Projects: Dessert to Main Course</a:t>
          </a:r>
        </a:p>
      </dsp:txBody>
      <dsp:txXfrm>
        <a:off x="22246" y="1213920"/>
        <a:ext cx="4895375" cy="411223"/>
      </dsp:txXfrm>
    </dsp:sp>
    <dsp:sp modelId="{B75164EC-5A6C-1043-9560-52296C64DA9A}">
      <dsp:nvSpPr>
        <dsp:cNvPr id="0" name=""/>
        <dsp:cNvSpPr/>
      </dsp:nvSpPr>
      <dsp:spPr>
        <a:xfrm>
          <a:off x="0" y="1702109"/>
          <a:ext cx="4939867" cy="455715"/>
        </a:xfrm>
        <a:prstGeom prst="roundRect">
          <a:avLst/>
        </a:prstGeom>
        <a:gradFill rotWithShape="0">
          <a:gsLst>
            <a:gs pos="0">
              <a:schemeClr val="accent5">
                <a:hueOff val="829686"/>
                <a:satOff val="9421"/>
                <a:lumOff val="8529"/>
                <a:alphaOff val="0"/>
                <a:satMod val="103000"/>
                <a:lumMod val="102000"/>
                <a:tint val="94000"/>
              </a:schemeClr>
            </a:gs>
            <a:gs pos="50000">
              <a:schemeClr val="accent5">
                <a:hueOff val="829686"/>
                <a:satOff val="9421"/>
                <a:lumOff val="8529"/>
                <a:alphaOff val="0"/>
                <a:satMod val="110000"/>
                <a:lumMod val="100000"/>
                <a:shade val="100000"/>
              </a:schemeClr>
            </a:gs>
            <a:gs pos="100000">
              <a:schemeClr val="accent5">
                <a:hueOff val="829686"/>
                <a:satOff val="9421"/>
                <a:lumOff val="85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Gold Standard PBL: 7 Project Design Elements</a:t>
          </a:r>
        </a:p>
      </dsp:txBody>
      <dsp:txXfrm>
        <a:off x="22246" y="1724355"/>
        <a:ext cx="4895375" cy="411223"/>
      </dsp:txXfrm>
    </dsp:sp>
    <dsp:sp modelId="{C0B94F5B-6F75-AB46-BFB1-0CEA5CA56CB2}">
      <dsp:nvSpPr>
        <dsp:cNvPr id="0" name=""/>
        <dsp:cNvSpPr/>
      </dsp:nvSpPr>
      <dsp:spPr>
        <a:xfrm>
          <a:off x="0" y="2212544"/>
          <a:ext cx="4939867" cy="455715"/>
        </a:xfrm>
        <a:prstGeom prst="roundRect">
          <a:avLst/>
        </a:prstGeom>
        <a:gradFill rotWithShape="0">
          <a:gsLst>
            <a:gs pos="0">
              <a:schemeClr val="accent5">
                <a:hueOff val="1106248"/>
                <a:satOff val="12561"/>
                <a:lumOff val="11372"/>
                <a:alphaOff val="0"/>
                <a:satMod val="103000"/>
                <a:lumMod val="102000"/>
                <a:tint val="94000"/>
              </a:schemeClr>
            </a:gs>
            <a:gs pos="50000">
              <a:schemeClr val="accent5">
                <a:hueOff val="1106248"/>
                <a:satOff val="12561"/>
                <a:lumOff val="11372"/>
                <a:alphaOff val="0"/>
                <a:satMod val="110000"/>
                <a:lumMod val="100000"/>
                <a:shade val="100000"/>
              </a:schemeClr>
            </a:gs>
            <a:gs pos="100000">
              <a:schemeClr val="accent5">
                <a:hueOff val="1106248"/>
                <a:satOff val="12561"/>
                <a:lumOff val="1137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Q</a:t>
          </a:r>
          <a:r>
            <a:rPr lang="en-US" sz="1900" b="1" kern="1200" baseline="0" dirty="0"/>
            <a:t> &amp; A</a:t>
          </a:r>
          <a:endParaRPr lang="en-US" sz="1900" b="1" kern="1200" dirty="0"/>
        </a:p>
      </dsp:txBody>
      <dsp:txXfrm>
        <a:off x="22246" y="2234790"/>
        <a:ext cx="4895375" cy="411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D6BA2-080B-4141-A21A-7FD776AE0132}">
      <dsp:nvSpPr>
        <dsp:cNvPr id="0" name=""/>
        <dsp:cNvSpPr/>
      </dsp:nvSpPr>
      <dsp:spPr>
        <a:xfrm>
          <a:off x="0" y="170804"/>
          <a:ext cx="4939867" cy="45571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Why PBL is a good idea</a:t>
          </a:r>
        </a:p>
      </dsp:txBody>
      <dsp:txXfrm>
        <a:off x="22246" y="193050"/>
        <a:ext cx="4895375" cy="411223"/>
      </dsp:txXfrm>
    </dsp:sp>
    <dsp:sp modelId="{76CEF424-157C-B242-A868-63C0EDC9895C}">
      <dsp:nvSpPr>
        <dsp:cNvPr id="0" name=""/>
        <dsp:cNvSpPr/>
      </dsp:nvSpPr>
      <dsp:spPr>
        <a:xfrm>
          <a:off x="0" y="690393"/>
          <a:ext cx="4939867" cy="455715"/>
        </a:xfrm>
        <a:prstGeom prst="roundRect">
          <a:avLst/>
        </a:prstGeom>
        <a:gradFill rotWithShape="0">
          <a:gsLst>
            <a:gs pos="0">
              <a:schemeClr val="accent5">
                <a:hueOff val="276562"/>
                <a:satOff val="3140"/>
                <a:lumOff val="2843"/>
                <a:alphaOff val="0"/>
                <a:satMod val="103000"/>
                <a:lumMod val="102000"/>
                <a:tint val="94000"/>
              </a:schemeClr>
            </a:gs>
            <a:gs pos="50000">
              <a:schemeClr val="accent5">
                <a:hueOff val="276562"/>
                <a:satOff val="3140"/>
                <a:lumOff val="2843"/>
                <a:alphaOff val="0"/>
                <a:satMod val="110000"/>
                <a:lumMod val="100000"/>
                <a:shade val="100000"/>
              </a:schemeClr>
            </a:gs>
            <a:gs pos="100000">
              <a:schemeClr val="accent5">
                <a:hueOff val="276562"/>
                <a:satOff val="3140"/>
                <a:lumOff val="2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What PBL is and is not: Misconceptions</a:t>
          </a:r>
        </a:p>
      </dsp:txBody>
      <dsp:txXfrm>
        <a:off x="22246" y="712639"/>
        <a:ext cx="4895375" cy="411223"/>
      </dsp:txXfrm>
    </dsp:sp>
    <dsp:sp modelId="{F8221CFE-A994-0345-8763-EE55D9C7E3A4}">
      <dsp:nvSpPr>
        <dsp:cNvPr id="0" name=""/>
        <dsp:cNvSpPr/>
      </dsp:nvSpPr>
      <dsp:spPr>
        <a:xfrm>
          <a:off x="0" y="1191674"/>
          <a:ext cx="4939867" cy="455715"/>
        </a:xfrm>
        <a:prstGeom prst="roundRect">
          <a:avLst/>
        </a:prstGeom>
        <a:gradFill rotWithShape="0">
          <a:gsLst>
            <a:gs pos="0">
              <a:schemeClr val="accent5">
                <a:hueOff val="553124"/>
                <a:satOff val="6280"/>
                <a:lumOff val="5686"/>
                <a:alphaOff val="0"/>
                <a:satMod val="103000"/>
                <a:lumMod val="102000"/>
                <a:tint val="94000"/>
              </a:schemeClr>
            </a:gs>
            <a:gs pos="50000">
              <a:schemeClr val="accent5">
                <a:hueOff val="553124"/>
                <a:satOff val="6280"/>
                <a:lumOff val="5686"/>
                <a:alphaOff val="0"/>
                <a:satMod val="110000"/>
                <a:lumMod val="100000"/>
                <a:shade val="100000"/>
              </a:schemeClr>
            </a:gs>
            <a:gs pos="100000">
              <a:schemeClr val="accent5">
                <a:hueOff val="553124"/>
                <a:satOff val="6280"/>
                <a:lumOff val="56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Types of Projects: Dessert to Main Course</a:t>
          </a:r>
        </a:p>
      </dsp:txBody>
      <dsp:txXfrm>
        <a:off x="22246" y="1213920"/>
        <a:ext cx="4895375" cy="411223"/>
      </dsp:txXfrm>
    </dsp:sp>
    <dsp:sp modelId="{B75164EC-5A6C-1043-9560-52296C64DA9A}">
      <dsp:nvSpPr>
        <dsp:cNvPr id="0" name=""/>
        <dsp:cNvSpPr/>
      </dsp:nvSpPr>
      <dsp:spPr>
        <a:xfrm>
          <a:off x="0" y="1702109"/>
          <a:ext cx="4939867" cy="455715"/>
        </a:xfrm>
        <a:prstGeom prst="roundRect">
          <a:avLst/>
        </a:prstGeom>
        <a:gradFill rotWithShape="0">
          <a:gsLst>
            <a:gs pos="0">
              <a:schemeClr val="accent5">
                <a:hueOff val="829686"/>
                <a:satOff val="9421"/>
                <a:lumOff val="8529"/>
                <a:alphaOff val="0"/>
                <a:satMod val="103000"/>
                <a:lumMod val="102000"/>
                <a:tint val="94000"/>
              </a:schemeClr>
            </a:gs>
            <a:gs pos="50000">
              <a:schemeClr val="accent5">
                <a:hueOff val="829686"/>
                <a:satOff val="9421"/>
                <a:lumOff val="8529"/>
                <a:alphaOff val="0"/>
                <a:satMod val="110000"/>
                <a:lumMod val="100000"/>
                <a:shade val="100000"/>
              </a:schemeClr>
            </a:gs>
            <a:gs pos="100000">
              <a:schemeClr val="accent5">
                <a:hueOff val="829686"/>
                <a:satOff val="9421"/>
                <a:lumOff val="85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Gold Standard PBL: 7 Project Design Elements</a:t>
          </a:r>
        </a:p>
      </dsp:txBody>
      <dsp:txXfrm>
        <a:off x="22246" y="1724355"/>
        <a:ext cx="4895375" cy="411223"/>
      </dsp:txXfrm>
    </dsp:sp>
    <dsp:sp modelId="{C0B94F5B-6F75-AB46-BFB1-0CEA5CA56CB2}">
      <dsp:nvSpPr>
        <dsp:cNvPr id="0" name=""/>
        <dsp:cNvSpPr/>
      </dsp:nvSpPr>
      <dsp:spPr>
        <a:xfrm>
          <a:off x="0" y="2212544"/>
          <a:ext cx="4939867" cy="455715"/>
        </a:xfrm>
        <a:prstGeom prst="roundRect">
          <a:avLst/>
        </a:prstGeom>
        <a:gradFill rotWithShape="0">
          <a:gsLst>
            <a:gs pos="0">
              <a:schemeClr val="accent5">
                <a:hueOff val="1106248"/>
                <a:satOff val="12561"/>
                <a:lumOff val="11372"/>
                <a:alphaOff val="0"/>
                <a:satMod val="103000"/>
                <a:lumMod val="102000"/>
                <a:tint val="94000"/>
              </a:schemeClr>
            </a:gs>
            <a:gs pos="50000">
              <a:schemeClr val="accent5">
                <a:hueOff val="1106248"/>
                <a:satOff val="12561"/>
                <a:lumOff val="11372"/>
                <a:alphaOff val="0"/>
                <a:satMod val="110000"/>
                <a:lumMod val="100000"/>
                <a:shade val="100000"/>
              </a:schemeClr>
            </a:gs>
            <a:gs pos="100000">
              <a:schemeClr val="accent5">
                <a:hueOff val="1106248"/>
                <a:satOff val="12561"/>
                <a:lumOff val="1137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Q</a:t>
          </a:r>
          <a:r>
            <a:rPr lang="en-US" sz="1900" b="1" kern="1200" baseline="0" dirty="0"/>
            <a:t> &amp; A</a:t>
          </a:r>
          <a:endParaRPr lang="en-US" sz="1900" b="1" kern="1200" dirty="0"/>
        </a:p>
      </dsp:txBody>
      <dsp:txXfrm>
        <a:off x="22246" y="2234790"/>
        <a:ext cx="4895375"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png"/></Relationships>
</file>

<file path=ppt/drawings/_rels/drawing2.xml.rels><?xml version="1.0" encoding="UTF-8" standalone="yes"?>
<Relationships xmlns="http://schemas.openxmlformats.org/package/2006/relationships"><Relationship Id="rId1" Type="http://schemas.openxmlformats.org/officeDocument/2006/relationships/image" Target="../media/image8.png"/></Relationships>
</file>

<file path=ppt/drawings/_rels/drawing3.xml.rels><?xml version="1.0" encoding="UTF-8" standalone="yes"?>
<Relationships xmlns="http://schemas.openxmlformats.org/package/2006/relationships"><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5" name="Picture 4" descr="A picture containing nature, outdoor, valley, canyon&#10;&#10;Description automatically generated">
          <a:extLst xmlns:a="http://schemas.openxmlformats.org/drawingml/2006/main">
            <a:ext uri="{FF2B5EF4-FFF2-40B4-BE49-F238E27FC236}">
              <a16:creationId xmlns:a16="http://schemas.microsoft.com/office/drawing/2014/main" id="{90137527-AE49-6A46-A57D-B6A5CB7FEE6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9588500" cy="947420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0.10135</cdr:x>
      <cdr:y>0.25137</cdr:y>
    </cdr:from>
    <cdr:to>
      <cdr:x>0.74234</cdr:x>
      <cdr:y>0.99211</cdr:y>
    </cdr:to>
    <cdr:pic>
      <cdr:nvPicPr>
        <cdr:cNvPr id="3" name="Picture 2">
          <a:extLst xmlns:a="http://schemas.openxmlformats.org/drawingml/2006/main">
            <a:ext uri="{FF2B5EF4-FFF2-40B4-BE49-F238E27FC236}">
              <a16:creationId xmlns:a16="http://schemas.microsoft.com/office/drawing/2014/main" id="{96BFA9A1-399E-604F-A7F4-21D2A1D904C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74282" y="1723888"/>
          <a:ext cx="3632200" cy="5079995"/>
        </a:xfrm>
        <a:prstGeom xmlns:a="http://schemas.openxmlformats.org/drawingml/2006/main" prst="rect">
          <a:avLst/>
        </a:prstGeom>
        <a:noFill xmlns:a="http://schemas.openxmlformats.org/drawingml/2006/main"/>
        <a:ln xmlns:a="http://schemas.openxmlformats.org/drawingml/2006/main" w="28575">
          <a:solidFill>
            <a:srgbClr val="000000"/>
          </a:solidFill>
          <a:miter lim="800000"/>
          <a:headEnd/>
          <a:tailEnd/>
        </a:l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a:extLst xmlns:a="http://schemas.openxmlformats.org/drawingml/2006/main">
            <a:ext uri="{FF2B5EF4-FFF2-40B4-BE49-F238E27FC236}">
              <a16:creationId xmlns:a16="http://schemas.microsoft.com/office/drawing/2014/main" id="{40909497-023F-9E45-8515-40D189D3ED0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633" y="0"/>
          <a:ext cx="4191000" cy="4114800"/>
        </a:xfrm>
        <a:prstGeom xmlns:a="http://schemas.openxmlformats.org/drawingml/2006/main" prst="rect">
          <a:avLst/>
        </a:prstGeom>
        <a:ln xmlns:a="http://schemas.openxmlformats.org/drawingml/2006/main" w="12700">
          <a:solidFill>
            <a:schemeClr val="tx1"/>
          </a:solidFill>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C13AA-272F-0248-AB25-217A88FC2D7D}" type="datetimeFigureOut">
              <a:rPr lang="en-US" smtClean="0"/>
              <a:t>12/2/2021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A20BE-A80D-F545-A3B8-7EA9A91E26DE}" type="slidenum">
              <a:rPr lang="en-US" smtClean="0"/>
              <a:t>‹#›</a:t>
            </a:fld>
            <a:endParaRPr lang="en-US"/>
          </a:p>
        </p:txBody>
      </p:sp>
    </p:spTree>
    <p:extLst>
      <p:ext uri="{BB962C8B-B14F-4D97-AF65-F5344CB8AC3E}">
        <p14:creationId xmlns:p14="http://schemas.microsoft.com/office/powerpoint/2010/main" val="1620915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39849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1A0FE96-2D1A-2542-8D79-E02B483396D3}"/>
              </a:ext>
            </a:extLst>
          </p:cNvPr>
          <p:cNvSpPr>
            <a:spLocks noGrp="1" noRot="1" noChangeAspect="1" noTextEdit="1"/>
          </p:cNvSpPr>
          <p:nvPr>
            <p:ph type="sldImg"/>
          </p:nvPr>
        </p:nvSpPr>
        <p:spPr>
          <a:xfrm>
            <a:off x="1371600" y="1143000"/>
            <a:ext cx="4114800" cy="3086100"/>
          </a:xfrm>
          <a:ln/>
        </p:spPr>
      </p:sp>
      <p:sp>
        <p:nvSpPr>
          <p:cNvPr id="19458" name="Notes Placeholder 2">
            <a:extLst>
              <a:ext uri="{FF2B5EF4-FFF2-40B4-BE49-F238E27FC236}">
                <a16:creationId xmlns:a16="http://schemas.microsoft.com/office/drawing/2014/main" id="{F98A5AD0-A92F-7540-B9DC-D61CA41ED1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55E937F3-D55A-254A-ABCC-4EAA84558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0B578A05-B613-9B4B-B913-FE60F1FDEDB5}" type="slidenum">
              <a:rPr lang="en-US" altLang="en-US" sz="1300" smtClean="0"/>
              <a:pPr>
                <a:spcBef>
                  <a:spcPct val="0"/>
                </a:spcBef>
              </a:pPr>
              <a:t>24</a:t>
            </a:fld>
            <a:endParaRPr lang="en-US" altLang="en-US" sz="1300"/>
          </a:p>
        </p:txBody>
      </p:sp>
    </p:spTree>
    <p:extLst>
      <p:ext uri="{BB962C8B-B14F-4D97-AF65-F5344CB8AC3E}">
        <p14:creationId xmlns:p14="http://schemas.microsoft.com/office/powerpoint/2010/main" val="168962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1A0FE96-2D1A-2542-8D79-E02B483396D3}"/>
              </a:ext>
            </a:extLst>
          </p:cNvPr>
          <p:cNvSpPr>
            <a:spLocks noGrp="1" noRot="1" noChangeAspect="1" noTextEdit="1"/>
          </p:cNvSpPr>
          <p:nvPr>
            <p:ph type="sldImg"/>
          </p:nvPr>
        </p:nvSpPr>
        <p:spPr>
          <a:xfrm>
            <a:off x="1371600" y="1143000"/>
            <a:ext cx="4114800" cy="3086100"/>
          </a:xfrm>
          <a:ln/>
        </p:spPr>
      </p:sp>
      <p:sp>
        <p:nvSpPr>
          <p:cNvPr id="19458" name="Notes Placeholder 2">
            <a:extLst>
              <a:ext uri="{FF2B5EF4-FFF2-40B4-BE49-F238E27FC236}">
                <a16:creationId xmlns:a16="http://schemas.microsoft.com/office/drawing/2014/main" id="{F98A5AD0-A92F-7540-B9DC-D61CA41ED1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55E937F3-D55A-254A-ABCC-4EAA84558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0B578A05-B613-9B4B-B913-FE60F1FDEDB5}" type="slidenum">
              <a:rPr lang="en-US" altLang="en-US" sz="1300" smtClean="0"/>
              <a:pPr>
                <a:spcBef>
                  <a:spcPct val="0"/>
                </a:spcBef>
              </a:pPr>
              <a:t>25</a:t>
            </a:fld>
            <a:endParaRPr lang="en-US" altLang="en-US" sz="1300"/>
          </a:p>
        </p:txBody>
      </p:sp>
    </p:spTree>
    <p:extLst>
      <p:ext uri="{BB962C8B-B14F-4D97-AF65-F5344CB8AC3E}">
        <p14:creationId xmlns:p14="http://schemas.microsoft.com/office/powerpoint/2010/main" val="413665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1A0FE96-2D1A-2542-8D79-E02B483396D3}"/>
              </a:ext>
            </a:extLst>
          </p:cNvPr>
          <p:cNvSpPr>
            <a:spLocks noGrp="1" noRot="1" noChangeAspect="1" noTextEdit="1"/>
          </p:cNvSpPr>
          <p:nvPr>
            <p:ph type="sldImg"/>
          </p:nvPr>
        </p:nvSpPr>
        <p:spPr>
          <a:xfrm>
            <a:off x="1371600" y="1143000"/>
            <a:ext cx="4114800" cy="3086100"/>
          </a:xfrm>
          <a:ln/>
        </p:spPr>
      </p:sp>
      <p:sp>
        <p:nvSpPr>
          <p:cNvPr id="19458" name="Notes Placeholder 2">
            <a:extLst>
              <a:ext uri="{FF2B5EF4-FFF2-40B4-BE49-F238E27FC236}">
                <a16:creationId xmlns:a16="http://schemas.microsoft.com/office/drawing/2014/main" id="{F98A5AD0-A92F-7540-B9DC-D61CA41ED1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55E937F3-D55A-254A-ABCC-4EAA84558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0B578A05-B613-9B4B-B913-FE60F1FDEDB5}" type="slidenum">
              <a:rPr lang="en-US" altLang="en-US" sz="1300" smtClean="0"/>
              <a:pPr>
                <a:spcBef>
                  <a:spcPct val="0"/>
                </a:spcBef>
              </a:pPr>
              <a:t>26</a:t>
            </a:fld>
            <a:endParaRPr lang="en-US" altLang="en-US" sz="1300"/>
          </a:p>
        </p:txBody>
      </p:sp>
    </p:spTree>
    <p:extLst>
      <p:ext uri="{BB962C8B-B14F-4D97-AF65-F5344CB8AC3E}">
        <p14:creationId xmlns:p14="http://schemas.microsoft.com/office/powerpoint/2010/main" val="4017979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1A0FE96-2D1A-2542-8D79-E02B483396D3}"/>
              </a:ext>
            </a:extLst>
          </p:cNvPr>
          <p:cNvSpPr>
            <a:spLocks noGrp="1" noRot="1" noChangeAspect="1" noTextEdit="1"/>
          </p:cNvSpPr>
          <p:nvPr>
            <p:ph type="sldImg"/>
          </p:nvPr>
        </p:nvSpPr>
        <p:spPr>
          <a:xfrm>
            <a:off x="1371600" y="1143000"/>
            <a:ext cx="4114800" cy="3086100"/>
          </a:xfrm>
          <a:ln/>
        </p:spPr>
      </p:sp>
      <p:sp>
        <p:nvSpPr>
          <p:cNvPr id="19458" name="Notes Placeholder 2">
            <a:extLst>
              <a:ext uri="{FF2B5EF4-FFF2-40B4-BE49-F238E27FC236}">
                <a16:creationId xmlns:a16="http://schemas.microsoft.com/office/drawing/2014/main" id="{F98A5AD0-A92F-7540-B9DC-D61CA41ED1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55E937F3-D55A-254A-ABCC-4EAA84558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0B578A05-B613-9B4B-B913-FE60F1FDEDB5}" type="slidenum">
              <a:rPr lang="en-US" altLang="en-US" sz="1300" smtClean="0"/>
              <a:pPr>
                <a:spcBef>
                  <a:spcPct val="0"/>
                </a:spcBef>
              </a:pPr>
              <a:t>27</a:t>
            </a:fld>
            <a:endParaRPr lang="en-US" altLang="en-US" sz="1300"/>
          </a:p>
        </p:txBody>
      </p:sp>
    </p:spTree>
    <p:extLst>
      <p:ext uri="{BB962C8B-B14F-4D97-AF65-F5344CB8AC3E}">
        <p14:creationId xmlns:p14="http://schemas.microsoft.com/office/powerpoint/2010/main" val="71723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C9E8368-4DEB-734F-97D2-C06B267EA129}"/>
              </a:ext>
            </a:extLst>
          </p:cNvPr>
          <p:cNvSpPr>
            <a:spLocks noGrp="1" noRot="1" noChangeAspect="1" noTextEdit="1"/>
          </p:cNvSpPr>
          <p:nvPr>
            <p:ph type="sldImg"/>
          </p:nvPr>
        </p:nvSpPr>
        <p:spPr>
          <a:xfrm>
            <a:off x="1371600" y="1143000"/>
            <a:ext cx="4114800" cy="3086100"/>
          </a:xfrm>
          <a:ln/>
        </p:spPr>
      </p:sp>
      <p:sp>
        <p:nvSpPr>
          <p:cNvPr id="21506" name="Notes Placeholder 2">
            <a:extLst>
              <a:ext uri="{FF2B5EF4-FFF2-40B4-BE49-F238E27FC236}">
                <a16:creationId xmlns:a16="http://schemas.microsoft.com/office/drawing/2014/main" id="{0D9902C4-3F06-8F48-9075-09A284CA14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8709A789-C424-104F-8A87-C314551422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9A2E40A8-1169-DC4D-84B9-6FEC7CE9E112}" type="slidenum">
              <a:rPr lang="en-US" altLang="en-US" sz="1300" smtClean="0"/>
              <a:pPr>
                <a:spcBef>
                  <a:spcPct val="0"/>
                </a:spcBef>
              </a:pPr>
              <a:t>28</a:t>
            </a:fld>
            <a:endParaRPr lang="en-US" altLang="en-US" sz="1300"/>
          </a:p>
        </p:txBody>
      </p:sp>
    </p:spTree>
    <p:extLst>
      <p:ext uri="{BB962C8B-B14F-4D97-AF65-F5344CB8AC3E}">
        <p14:creationId xmlns:p14="http://schemas.microsoft.com/office/powerpoint/2010/main" val="1489773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7" name="Google Shape;227;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3685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4785735C-30ED-8C41-8976-C1B20CE3F107}"/>
              </a:ext>
            </a:extLst>
          </p:cNvPr>
          <p:cNvSpPr>
            <a:spLocks noGrp="1" noRot="1" noChangeAspect="1" noChangeArrowheads="1" noTextEdit="1"/>
          </p:cNvSpPr>
          <p:nvPr>
            <p:ph type="sldImg"/>
          </p:nvPr>
        </p:nvSpPr>
        <p:spPr>
          <a:xfrm>
            <a:off x="1371600" y="1143000"/>
            <a:ext cx="4114800" cy="3086100"/>
          </a:xfrm>
          <a:ln/>
        </p:spPr>
      </p:sp>
      <p:sp>
        <p:nvSpPr>
          <p:cNvPr id="63490" name="Rectangle 3">
            <a:extLst>
              <a:ext uri="{FF2B5EF4-FFF2-40B4-BE49-F238E27FC236}">
                <a16:creationId xmlns:a16="http://schemas.microsoft.com/office/drawing/2014/main" id="{2867BC7B-2E91-6245-AF9A-8AC0870AC61C}"/>
              </a:ext>
            </a:extLst>
          </p:cNvPr>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7001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C9E8368-4DEB-734F-97D2-C06B267EA129}"/>
              </a:ext>
            </a:extLst>
          </p:cNvPr>
          <p:cNvSpPr>
            <a:spLocks noGrp="1" noRot="1" noChangeAspect="1" noTextEdit="1"/>
          </p:cNvSpPr>
          <p:nvPr>
            <p:ph type="sldImg"/>
          </p:nvPr>
        </p:nvSpPr>
        <p:spPr>
          <a:xfrm>
            <a:off x="1371600" y="1143000"/>
            <a:ext cx="4114800" cy="3086100"/>
          </a:xfrm>
          <a:ln/>
        </p:spPr>
      </p:sp>
      <p:sp>
        <p:nvSpPr>
          <p:cNvPr id="21506" name="Notes Placeholder 2">
            <a:extLst>
              <a:ext uri="{FF2B5EF4-FFF2-40B4-BE49-F238E27FC236}">
                <a16:creationId xmlns:a16="http://schemas.microsoft.com/office/drawing/2014/main" id="{0D9902C4-3F06-8F48-9075-09A284CA14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8709A789-C424-104F-8A87-C314551422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9A2E40A8-1169-DC4D-84B9-6FEC7CE9E112}" type="slidenum">
              <a:rPr lang="en-US" altLang="en-US" sz="1300" smtClean="0"/>
              <a:pPr>
                <a:spcBef>
                  <a:spcPct val="0"/>
                </a:spcBef>
              </a:pPr>
              <a:t>2</a:t>
            </a:fld>
            <a:endParaRPr lang="en-US" altLang="en-US" sz="1300"/>
          </a:p>
        </p:txBody>
      </p:sp>
    </p:spTree>
    <p:extLst>
      <p:ext uri="{BB962C8B-B14F-4D97-AF65-F5344CB8AC3E}">
        <p14:creationId xmlns:p14="http://schemas.microsoft.com/office/powerpoint/2010/main" val="2249542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87671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81707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532017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484319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280739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725948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C9E8368-4DEB-734F-97D2-C06B267EA129}"/>
              </a:ext>
            </a:extLst>
          </p:cNvPr>
          <p:cNvSpPr>
            <a:spLocks noGrp="1" noRot="1" noChangeAspect="1" noTextEdit="1"/>
          </p:cNvSpPr>
          <p:nvPr>
            <p:ph type="sldImg"/>
          </p:nvPr>
        </p:nvSpPr>
        <p:spPr>
          <a:xfrm>
            <a:off x="1371600" y="1143000"/>
            <a:ext cx="4114800" cy="3086100"/>
          </a:xfrm>
          <a:ln/>
        </p:spPr>
      </p:sp>
      <p:sp>
        <p:nvSpPr>
          <p:cNvPr id="21506" name="Notes Placeholder 2">
            <a:extLst>
              <a:ext uri="{FF2B5EF4-FFF2-40B4-BE49-F238E27FC236}">
                <a16:creationId xmlns:a16="http://schemas.microsoft.com/office/drawing/2014/main" id="{0D9902C4-3F06-8F48-9075-09A284CA14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8709A789-C424-104F-8A87-C314551422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9A2E40A8-1169-DC4D-84B9-6FEC7CE9E112}" type="slidenum">
              <a:rPr lang="en-US" altLang="en-US" sz="1300" smtClean="0"/>
              <a:pPr>
                <a:spcBef>
                  <a:spcPct val="0"/>
                </a:spcBef>
              </a:pPr>
              <a:t>23</a:t>
            </a:fld>
            <a:endParaRPr lang="en-US" altLang="en-US" sz="1300"/>
          </a:p>
        </p:txBody>
      </p:sp>
    </p:spTree>
    <p:extLst>
      <p:ext uri="{BB962C8B-B14F-4D97-AF65-F5344CB8AC3E}">
        <p14:creationId xmlns:p14="http://schemas.microsoft.com/office/powerpoint/2010/main" val="33141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D44937-2951-7B4A-A862-6E90F9D2F6E1}"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321980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44937-2951-7B4A-A862-6E90F9D2F6E1}"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1045150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44937-2951-7B4A-A862-6E90F9D2F6E1}"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112829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ate">
  <p:cSld name="slate">
    <p:bg>
      <p:bgPr>
        <a:solidFill>
          <a:srgbClr val="354155"/>
        </a:solidFill>
        <a:effectLst/>
      </p:bgPr>
    </p:bg>
    <p:spTree>
      <p:nvGrpSpPr>
        <p:cNvPr id="1" name="Shape 101"/>
        <p:cNvGrpSpPr/>
        <p:nvPr/>
      </p:nvGrpSpPr>
      <p:grpSpPr>
        <a:xfrm>
          <a:off x="0" y="0"/>
          <a:ext cx="0" cy="0"/>
          <a:chOff x="0" y="0"/>
          <a:chExt cx="0" cy="0"/>
        </a:xfrm>
      </p:grpSpPr>
    </p:spTree>
    <p:extLst>
      <p:ext uri="{BB962C8B-B14F-4D97-AF65-F5344CB8AC3E}">
        <p14:creationId xmlns:p14="http://schemas.microsoft.com/office/powerpoint/2010/main" val="150598908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54"/>
        <p:cNvGrpSpPr/>
        <p:nvPr/>
      </p:nvGrpSpPr>
      <p:grpSpPr>
        <a:xfrm>
          <a:off x="0" y="0"/>
          <a:ext cx="0" cy="0"/>
          <a:chOff x="0" y="0"/>
          <a:chExt cx="0" cy="0"/>
        </a:xfrm>
      </p:grpSpPr>
      <p:sp>
        <p:nvSpPr>
          <p:cNvPr id="56" name="Google Shape;56;p13"/>
          <p:cNvSpPr txBox="1">
            <a:spLocks noGrp="1"/>
          </p:cNvSpPr>
          <p:nvPr>
            <p:ph type="title"/>
          </p:nvPr>
        </p:nvSpPr>
        <p:spPr>
          <a:xfrm>
            <a:off x="628650" y="657260"/>
            <a:ext cx="7886700" cy="859306"/>
          </a:xfrm>
          <a:prstGeom prst="rect">
            <a:avLst/>
          </a:prstGeom>
          <a:noFill/>
          <a:ln>
            <a:noFill/>
          </a:ln>
        </p:spPr>
        <p:txBody>
          <a:bodyPr spcFirstLastPara="1" wrap="square" lIns="91425" tIns="45700" rIns="91425" bIns="45700" anchor="ctr" anchorCtr="0"/>
          <a:lstStyle>
            <a:lvl1pPr marR="0" lvl="0" algn="r" rtl="0">
              <a:lnSpc>
                <a:spcPct val="90000"/>
              </a:lnSpc>
              <a:spcBef>
                <a:spcPts val="0"/>
              </a:spcBef>
              <a:spcAft>
                <a:spcPts val="0"/>
              </a:spcAft>
              <a:buClr>
                <a:srgbClr val="00BBD2"/>
              </a:buClr>
              <a:buSzPts val="3200"/>
              <a:buFont typeface="Avenir"/>
              <a:buNone/>
              <a:defRPr sz="2400" b="0" i="0" u="none" strike="noStrike" cap="none">
                <a:solidFill>
                  <a:srgbClr val="00BBD2"/>
                </a:solidFill>
                <a:latin typeface="Avenir"/>
                <a:ea typeface="Avenir"/>
                <a:cs typeface="Avenir"/>
                <a:sym typeface="Avenir"/>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3408843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44937-2951-7B4A-A862-6E90F9D2F6E1}"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1201187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D44937-2951-7B4A-A862-6E90F9D2F6E1}"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620004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D44937-2951-7B4A-A862-6E90F9D2F6E1}"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3246892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D44937-2951-7B4A-A862-6E90F9D2F6E1}"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53237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D44937-2951-7B4A-A862-6E90F9D2F6E1}"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86696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44937-2951-7B4A-A862-6E90F9D2F6E1}"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56292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D44937-2951-7B4A-A862-6E90F9D2F6E1}"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98715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D44937-2951-7B4A-A862-6E90F9D2F6E1}"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3379067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D44937-2951-7B4A-A862-6E90F9D2F6E1}" type="datetimeFigureOut">
              <a:rPr lang="en-US" smtClean="0"/>
              <a:t>12/2/2021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51D47-C0F1-5D49-A498-FA32909732DE}" type="slidenum">
              <a:rPr lang="en-US" smtClean="0"/>
              <a:t>‹#›</a:t>
            </a:fld>
            <a:endParaRPr lang="en-US"/>
          </a:p>
        </p:txBody>
      </p:sp>
    </p:spTree>
    <p:extLst>
      <p:ext uri="{BB962C8B-B14F-4D97-AF65-F5344CB8AC3E}">
        <p14:creationId xmlns:p14="http://schemas.microsoft.com/office/powerpoint/2010/main" val="20913900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1600400" y="1371600"/>
            <a:ext cx="6857700" cy="323100"/>
          </a:xfrm>
          <a:prstGeom prst="rect">
            <a:avLst/>
          </a:prstGeom>
          <a:noFill/>
          <a:ln>
            <a:noFill/>
          </a:ln>
        </p:spPr>
        <p:txBody>
          <a:bodyPr spcFirstLastPara="1" wrap="square" lIns="0" tIns="0" rIns="0" bIns="0" anchor="t" anchorCtr="0">
            <a:noAutofit/>
          </a:bodyPr>
          <a:lstStyle/>
          <a:p>
            <a:pPr algn="r">
              <a:buClr>
                <a:srgbClr val="FFF200"/>
              </a:buClr>
              <a:buSzPts val="2100"/>
            </a:pPr>
            <a:endParaRPr sz="2200" b="1" dirty="0">
              <a:solidFill>
                <a:srgbClr val="FFFF00"/>
              </a:solidFill>
              <a:latin typeface="Muli"/>
              <a:ea typeface="Muli"/>
              <a:cs typeface="Muli"/>
              <a:sym typeface="Muli"/>
            </a:endParaRPr>
          </a:p>
        </p:txBody>
      </p:sp>
      <p:sp>
        <p:nvSpPr>
          <p:cNvPr id="309" name="Google Shape;309;p60"/>
          <p:cNvSpPr/>
          <p:nvPr/>
        </p:nvSpPr>
        <p:spPr>
          <a:xfrm>
            <a:off x="212835" y="1312922"/>
            <a:ext cx="8718331" cy="4232156"/>
          </a:xfrm>
          <a:prstGeom prst="rect">
            <a:avLst/>
          </a:prstGeom>
          <a:noFill/>
          <a:ln>
            <a:noFill/>
          </a:ln>
        </p:spPr>
        <p:txBody>
          <a:bodyPr spcFirstLastPara="1" wrap="square" lIns="0" tIns="0" rIns="0" bIns="0" anchor="t" anchorCtr="0">
            <a:noAutofit/>
          </a:bodyPr>
          <a:lstStyle/>
          <a:p>
            <a:pPr marL="698447">
              <a:buClr>
                <a:schemeClr val="lt1"/>
              </a:buClr>
              <a:buSzPts val="2200"/>
            </a:pPr>
            <a:endParaRPr lang="en-US" sz="3600" b="1" dirty="0">
              <a:solidFill>
                <a:srgbClr val="FFFF00"/>
              </a:solidFill>
              <a:latin typeface="Muli"/>
              <a:ea typeface="Muli"/>
              <a:cs typeface="Muli"/>
              <a:sym typeface="Muli"/>
            </a:endParaRPr>
          </a:p>
          <a:p>
            <a:pPr marL="698447">
              <a:buClr>
                <a:schemeClr val="lt1"/>
              </a:buClr>
              <a:buSzPts val="2200"/>
            </a:pPr>
            <a:r>
              <a:rPr lang="en-US" sz="3600" b="1" dirty="0">
                <a:solidFill>
                  <a:srgbClr val="FFFF00"/>
                </a:solidFill>
                <a:latin typeface="Muli"/>
                <a:ea typeface="Muli"/>
                <a:cs typeface="Muli"/>
                <a:sym typeface="Muli"/>
              </a:rPr>
              <a:t>Project Based Learning: An Effective Approach for Teaching Today </a:t>
            </a:r>
            <a:endParaRPr lang="en-US" sz="2700" b="1" dirty="0">
              <a:solidFill>
                <a:schemeClr val="bg1"/>
              </a:solidFill>
              <a:latin typeface="Muli"/>
              <a:ea typeface="Muli"/>
              <a:cs typeface="Muli"/>
              <a:sym typeface="Muli"/>
            </a:endParaRPr>
          </a:p>
          <a:p>
            <a:pPr marL="698447">
              <a:buClr>
                <a:schemeClr val="lt1"/>
              </a:buClr>
              <a:buSzPts val="2200"/>
            </a:pPr>
            <a:endParaRPr lang="en-US" sz="2700" b="1" dirty="0">
              <a:solidFill>
                <a:schemeClr val="bg1"/>
              </a:solidFill>
              <a:latin typeface="Muli"/>
              <a:ea typeface="Muli"/>
              <a:cs typeface="Muli"/>
              <a:sym typeface="Muli"/>
            </a:endParaRPr>
          </a:p>
          <a:p>
            <a:pPr marL="698447">
              <a:buClr>
                <a:schemeClr val="lt1"/>
              </a:buClr>
              <a:buSzPts val="2200"/>
            </a:pPr>
            <a:endParaRPr lang="en-US" sz="2700" b="1" dirty="0">
              <a:solidFill>
                <a:schemeClr val="bg1"/>
              </a:solidFill>
              <a:latin typeface="Muli"/>
              <a:ea typeface="Muli"/>
              <a:cs typeface="Muli"/>
              <a:sym typeface="Muli"/>
            </a:endParaRPr>
          </a:p>
          <a:p>
            <a:pPr marL="698447">
              <a:buClr>
                <a:schemeClr val="lt1"/>
              </a:buClr>
              <a:buSzPts val="2200"/>
            </a:pPr>
            <a:r>
              <a:rPr lang="en-US" sz="2700" b="1" dirty="0">
                <a:solidFill>
                  <a:schemeClr val="bg1"/>
                </a:solidFill>
                <a:latin typeface="Muli"/>
                <a:ea typeface="Muli"/>
                <a:cs typeface="Muli"/>
                <a:sym typeface="Muli"/>
              </a:rPr>
              <a:t>John Larmer</a:t>
            </a:r>
            <a:endParaRPr lang="en-US" i="1" dirty="0">
              <a:solidFill>
                <a:schemeClr val="bg1"/>
              </a:solidFill>
              <a:latin typeface="Muli"/>
              <a:ea typeface="Muli"/>
              <a:cs typeface="Muli"/>
              <a:sym typeface="Muli"/>
            </a:endParaRPr>
          </a:p>
          <a:p>
            <a:pPr marL="698447">
              <a:lnSpc>
                <a:spcPct val="150000"/>
              </a:lnSpc>
              <a:spcBef>
                <a:spcPts val="900"/>
              </a:spcBef>
              <a:buClr>
                <a:schemeClr val="lt1"/>
              </a:buClr>
              <a:buSzPts val="2200"/>
            </a:pPr>
            <a:r>
              <a:rPr lang="en-US" i="1" dirty="0">
                <a:solidFill>
                  <a:schemeClr val="bg1"/>
                </a:solidFill>
                <a:latin typeface="Muli"/>
                <a:ea typeface="Muli"/>
                <a:cs typeface="Muli"/>
                <a:sym typeface="Muli"/>
              </a:rPr>
              <a:t>June 15, 2021</a:t>
            </a:r>
            <a:endParaRPr lang="en-US" i="1" dirty="0">
              <a:solidFill>
                <a:schemeClr val="bg1"/>
              </a:solidFill>
            </a:endParaRPr>
          </a:p>
        </p:txBody>
      </p:sp>
      <p:pic>
        <p:nvPicPr>
          <p:cNvPr id="3" name="Picture 2">
            <a:extLst>
              <a:ext uri="{FF2B5EF4-FFF2-40B4-BE49-F238E27FC236}">
                <a16:creationId xmlns:a16="http://schemas.microsoft.com/office/drawing/2014/main" id="{08BBC35E-896D-F649-9B30-47DE4B44EAB3}"/>
              </a:ext>
            </a:extLst>
          </p:cNvPr>
          <p:cNvPicPr>
            <a:picLocks noChangeAspect="1"/>
          </p:cNvPicPr>
          <p:nvPr/>
        </p:nvPicPr>
        <p:blipFill>
          <a:blip r:embed="rId3"/>
          <a:stretch>
            <a:fillRect/>
          </a:stretch>
        </p:blipFill>
        <p:spPr>
          <a:xfrm>
            <a:off x="0" y="5081518"/>
            <a:ext cx="9144000" cy="889997"/>
          </a:xfrm>
          <a:prstGeom prst="rect">
            <a:avLst/>
          </a:prstGeom>
        </p:spPr>
      </p:pic>
    </p:spTree>
    <p:extLst>
      <p:ext uri="{BB962C8B-B14F-4D97-AF65-F5344CB8AC3E}">
        <p14:creationId xmlns:p14="http://schemas.microsoft.com/office/powerpoint/2010/main" val="4078231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A676E7FD-B112-3A4E-B5C4-D71F9641F703}"/>
              </a:ext>
            </a:extLst>
          </p:cNvPr>
          <p:cNvSpPr txBox="1">
            <a:spLocks noChangeArrowheads="1"/>
          </p:cNvSpPr>
          <p:nvPr/>
        </p:nvSpPr>
        <p:spPr bwMode="auto">
          <a:xfrm>
            <a:off x="279364" y="1527690"/>
            <a:ext cx="2984313" cy="28346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100" dirty="0">
              <a:solidFill>
                <a:srgbClr val="B5121B"/>
              </a:solidFill>
            </a:endParaRPr>
          </a:p>
          <a:p>
            <a:pPr eaLnBrk="1" hangingPunct="1">
              <a:buFont typeface="Courier New" panose="02070309020205020404" pitchFamily="49" charset="0"/>
              <a:buChar char="o"/>
            </a:pPr>
            <a:r>
              <a:rPr lang="en-US" altLang="en-US" sz="2100" dirty="0"/>
              <a:t>  More engaging way to   </a:t>
            </a:r>
          </a:p>
          <a:p>
            <a:pPr eaLnBrk="1" hangingPunct="1"/>
            <a:r>
              <a:rPr lang="en-US" altLang="en-US" sz="2100" dirty="0"/>
              <a:t>     learn</a:t>
            </a:r>
          </a:p>
          <a:p>
            <a:pPr eaLnBrk="1" hangingPunct="1">
              <a:buFont typeface="Courier New" panose="02070309020205020404" pitchFamily="49" charset="0"/>
              <a:buChar char="o"/>
            </a:pPr>
            <a:endParaRPr lang="en-US" altLang="en-US" sz="2100" dirty="0"/>
          </a:p>
          <a:p>
            <a:pPr eaLnBrk="1" hangingPunct="1">
              <a:buFont typeface="Courier New" panose="02070309020205020404" pitchFamily="49" charset="0"/>
              <a:buChar char="o"/>
            </a:pPr>
            <a:r>
              <a:rPr lang="en-US" altLang="en-US" sz="2100" dirty="0"/>
              <a:t>  Improves learning</a:t>
            </a:r>
          </a:p>
          <a:p>
            <a:pPr eaLnBrk="1" hangingPunct="1">
              <a:buFont typeface="Courier New" panose="02070309020205020404" pitchFamily="49" charset="0"/>
              <a:buChar char="o"/>
            </a:pPr>
            <a:endParaRPr lang="en-US" altLang="en-US" sz="2100" dirty="0"/>
          </a:p>
          <a:p>
            <a:pPr eaLnBrk="1" hangingPunct="1">
              <a:buFont typeface="Courier New" panose="02070309020205020404" pitchFamily="49" charset="0"/>
              <a:buChar char="o"/>
            </a:pPr>
            <a:r>
              <a:rPr lang="en-US" altLang="en-US" sz="2100" dirty="0"/>
              <a:t>  Builds success skills for   </a:t>
            </a:r>
          </a:p>
          <a:p>
            <a:pPr eaLnBrk="1" hangingPunct="1"/>
            <a:r>
              <a:rPr lang="en-US" altLang="en-US" sz="2100" dirty="0"/>
              <a:t>     college, career, &amp; life</a:t>
            </a:r>
          </a:p>
          <a:p>
            <a:pPr eaLnBrk="1" hangingPunct="1"/>
            <a:endParaRPr lang="en-US" altLang="en-US" sz="2100" dirty="0"/>
          </a:p>
          <a:p>
            <a:pPr marL="342900" indent="-342900" eaLnBrk="1" hangingPunct="1">
              <a:buFont typeface="Courier New" panose="02070309020205020404" pitchFamily="49" charset="0"/>
              <a:buChar char="o"/>
            </a:pPr>
            <a:r>
              <a:rPr lang="en-US" altLang="en-US" sz="2100" dirty="0"/>
              <a:t>Rewarding for teachers!</a:t>
            </a:r>
          </a:p>
          <a:p>
            <a:pPr eaLnBrk="1" hangingPunct="1">
              <a:lnSpc>
                <a:spcPct val="90000"/>
              </a:lnSpc>
              <a:spcAft>
                <a:spcPts val="450"/>
              </a:spcAft>
            </a:pPr>
            <a:endParaRPr lang="en-US" altLang="en-US" sz="2100" dirty="0">
              <a:latin typeface="+mn-lt"/>
              <a:ea typeface="+mn-ea"/>
            </a:endParaRPr>
          </a:p>
        </p:txBody>
      </p:sp>
      <p:pic>
        <p:nvPicPr>
          <p:cNvPr id="4" name="Picture 2">
            <a:extLst>
              <a:ext uri="{FF2B5EF4-FFF2-40B4-BE49-F238E27FC236}">
                <a16:creationId xmlns:a16="http://schemas.microsoft.com/office/drawing/2014/main" id="{B6F4B25D-B48A-3948-BD63-DA7D1EEC35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23" r="4487" b="1"/>
          <a:stretch/>
        </p:blipFill>
        <p:spPr bwMode="auto">
          <a:xfrm>
            <a:off x="3645568" y="1329199"/>
            <a:ext cx="4817609" cy="4183379"/>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80DE164-3A0A-9E49-869B-6DE84E7D1FD5}"/>
              </a:ext>
            </a:extLst>
          </p:cNvPr>
          <p:cNvSpPr/>
          <p:nvPr/>
        </p:nvSpPr>
        <p:spPr>
          <a:xfrm rot="21298248">
            <a:off x="4932280" y="2651251"/>
            <a:ext cx="2315856" cy="590931"/>
          </a:xfrm>
          <a:prstGeom prst="rect">
            <a:avLst/>
          </a:prstGeom>
        </p:spPr>
        <p:txBody>
          <a:bodyPr wrap="square">
            <a:spAutoFit/>
          </a:bodyPr>
          <a:lstStyle/>
          <a:p>
            <a:pPr>
              <a:lnSpc>
                <a:spcPct val="90000"/>
              </a:lnSpc>
              <a:spcAft>
                <a:spcPts val="450"/>
              </a:spcAft>
            </a:pPr>
            <a:r>
              <a:rPr lang="en-US" altLang="en-US" sz="3600" b="1" dirty="0">
                <a:solidFill>
                  <a:schemeClr val="bg1"/>
                </a:solidFill>
              </a:rPr>
              <a:t>Why PBL?</a:t>
            </a:r>
            <a:r>
              <a:rPr lang="en-US" altLang="en-US" sz="3600" b="1" dirty="0"/>
              <a:t>?</a:t>
            </a:r>
          </a:p>
        </p:txBody>
      </p:sp>
    </p:spTree>
    <p:extLst>
      <p:ext uri="{BB962C8B-B14F-4D97-AF65-F5344CB8AC3E}">
        <p14:creationId xmlns:p14="http://schemas.microsoft.com/office/powerpoint/2010/main" val="332091353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FE2E6-06D2-E347-A23F-F71C18217069}"/>
              </a:ext>
            </a:extLst>
          </p:cNvPr>
          <p:cNvSpPr/>
          <p:nvPr/>
        </p:nvSpPr>
        <p:spPr>
          <a:xfrm>
            <a:off x="1595230" y="1908313"/>
            <a:ext cx="5769665" cy="3000821"/>
          </a:xfrm>
          <a:prstGeom prst="rect">
            <a:avLst/>
          </a:prstGeom>
        </p:spPr>
        <p:txBody>
          <a:bodyPr wrap="square">
            <a:spAutoFit/>
          </a:bodyPr>
          <a:lstStyle/>
          <a:p>
            <a:pPr lvl="0"/>
            <a:r>
              <a:rPr lang="en-US" sz="2700" b="1" dirty="0">
                <a:latin typeface="Avenir" panose="02000503020000020003" pitchFamily="2" charset="0"/>
              </a:rPr>
              <a:t>Project Based Learning is a teaching method in which students gain knowledge and skills by working for an extended period of time to investigate and respond to an authentic, engaging, and complex question, problem, or challenge.</a:t>
            </a:r>
            <a:endParaRPr lang="en-US" sz="2700" b="1" dirty="0">
              <a:solidFill>
                <a:srgbClr val="00BBD2"/>
              </a:solidFill>
              <a:latin typeface="Avenir" panose="02000503020000020003" pitchFamily="2" charset="0"/>
              <a:ea typeface="Permanent Marker"/>
              <a:cs typeface="Permanent Marker"/>
              <a:sym typeface="Permanent Marker"/>
            </a:endParaRPr>
          </a:p>
        </p:txBody>
      </p:sp>
    </p:spTree>
    <p:extLst>
      <p:ext uri="{BB962C8B-B14F-4D97-AF65-F5344CB8AC3E}">
        <p14:creationId xmlns:p14="http://schemas.microsoft.com/office/powerpoint/2010/main" val="374719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1600400" y="1371600"/>
            <a:ext cx="6857700" cy="323100"/>
          </a:xfrm>
          <a:prstGeom prst="rect">
            <a:avLst/>
          </a:prstGeom>
          <a:noFill/>
          <a:ln>
            <a:noFill/>
          </a:ln>
        </p:spPr>
        <p:txBody>
          <a:bodyPr spcFirstLastPara="1" wrap="square" lIns="0" tIns="0" rIns="0" bIns="0" anchor="t" anchorCtr="0">
            <a:noAutofit/>
          </a:bodyPr>
          <a:lstStyle/>
          <a:p>
            <a:pPr algn="r">
              <a:buClr>
                <a:srgbClr val="FFF200"/>
              </a:buClr>
              <a:buSzPts val="2100"/>
            </a:pPr>
            <a:endParaRPr sz="2200" b="1" dirty="0">
              <a:solidFill>
                <a:srgbClr val="FFFF00"/>
              </a:solidFill>
              <a:latin typeface="Muli"/>
              <a:ea typeface="Muli"/>
              <a:cs typeface="Muli"/>
              <a:sym typeface="Muli"/>
            </a:endParaRPr>
          </a:p>
        </p:txBody>
      </p:sp>
      <p:sp>
        <p:nvSpPr>
          <p:cNvPr id="309" name="Google Shape;309;p60"/>
          <p:cNvSpPr/>
          <p:nvPr/>
        </p:nvSpPr>
        <p:spPr>
          <a:xfrm>
            <a:off x="212835" y="1312922"/>
            <a:ext cx="8718331" cy="4232156"/>
          </a:xfrm>
          <a:prstGeom prst="rect">
            <a:avLst/>
          </a:prstGeom>
          <a:noFill/>
          <a:ln>
            <a:noFill/>
          </a:ln>
        </p:spPr>
        <p:txBody>
          <a:bodyPr spcFirstLastPara="1" wrap="square" lIns="0" tIns="0" rIns="0" bIns="0" anchor="t" anchorCtr="0">
            <a:noAutofit/>
          </a:bodyPr>
          <a:lstStyle/>
          <a:p>
            <a:pPr marL="698447">
              <a:buClr>
                <a:schemeClr val="lt1"/>
              </a:buClr>
              <a:buSzPts val="2200"/>
            </a:pPr>
            <a:r>
              <a:rPr lang="en-US" sz="3600" b="1" dirty="0">
                <a:solidFill>
                  <a:srgbClr val="FFFF00"/>
                </a:solidFill>
                <a:latin typeface="Muli"/>
                <a:ea typeface="Muli"/>
                <a:cs typeface="Muli"/>
                <a:sym typeface="Muli"/>
              </a:rPr>
              <a:t>Project Based Learning… &amp; Its Cousins</a:t>
            </a:r>
          </a:p>
          <a:p>
            <a:pPr marL="698447">
              <a:buClr>
                <a:schemeClr val="lt1"/>
              </a:buClr>
              <a:buSzPts val="2200"/>
            </a:pPr>
            <a:r>
              <a:rPr lang="en-US" sz="3600" b="1" dirty="0">
                <a:solidFill>
                  <a:srgbClr val="00B0F0"/>
                </a:solidFill>
                <a:latin typeface="Muli"/>
                <a:ea typeface="Muli"/>
                <a:cs typeface="Muli"/>
                <a:sym typeface="Muli"/>
              </a:rPr>
              <a:t>Problem Based Learning</a:t>
            </a:r>
          </a:p>
          <a:p>
            <a:pPr marL="698447">
              <a:buClr>
                <a:schemeClr val="lt1"/>
              </a:buClr>
              <a:buSzPts val="2200"/>
            </a:pPr>
            <a:r>
              <a:rPr lang="en-US" sz="3600" b="1" dirty="0">
                <a:solidFill>
                  <a:srgbClr val="FF0000"/>
                </a:solidFill>
                <a:latin typeface="Muli"/>
                <a:ea typeface="Muli"/>
                <a:cs typeface="Muli"/>
                <a:sym typeface="Muli"/>
              </a:rPr>
              <a:t>Place Based Learning</a:t>
            </a:r>
          </a:p>
          <a:p>
            <a:pPr marL="698447">
              <a:buClr>
                <a:schemeClr val="lt1"/>
              </a:buClr>
              <a:buSzPts val="2200"/>
            </a:pPr>
            <a:r>
              <a:rPr lang="en-US" sz="3600" b="1" dirty="0">
                <a:solidFill>
                  <a:srgbClr val="92D050"/>
                </a:solidFill>
                <a:latin typeface="Muli"/>
                <a:ea typeface="Muli"/>
                <a:cs typeface="Muli"/>
                <a:sym typeface="Muli"/>
              </a:rPr>
              <a:t>Inquiry Based Learning</a:t>
            </a:r>
          </a:p>
          <a:p>
            <a:pPr marL="698447">
              <a:buClr>
                <a:schemeClr val="lt1"/>
              </a:buClr>
              <a:buSzPts val="2200"/>
            </a:pPr>
            <a:r>
              <a:rPr lang="en-US" sz="3600" b="1" dirty="0">
                <a:solidFill>
                  <a:schemeClr val="accent6"/>
                </a:solidFill>
                <a:latin typeface="Muli"/>
                <a:ea typeface="Muli"/>
                <a:cs typeface="Muli"/>
                <a:sym typeface="Muli"/>
              </a:rPr>
              <a:t>Design Thinking</a:t>
            </a:r>
          </a:p>
          <a:p>
            <a:pPr marL="698447">
              <a:buClr>
                <a:schemeClr val="lt1"/>
              </a:buClr>
              <a:buSzPts val="2200"/>
            </a:pPr>
            <a:endParaRPr lang="en-US" sz="3600" b="1" dirty="0">
              <a:solidFill>
                <a:schemeClr val="accent6"/>
              </a:solidFill>
              <a:latin typeface="Muli"/>
              <a:ea typeface="Muli"/>
              <a:cs typeface="Muli"/>
              <a:sym typeface="Muli"/>
            </a:endParaRPr>
          </a:p>
          <a:p>
            <a:pPr marL="698447" algn="r">
              <a:buClr>
                <a:schemeClr val="lt1"/>
              </a:buClr>
              <a:buSzPts val="2200"/>
            </a:pPr>
            <a:endParaRPr lang="en-US" b="1" i="1" dirty="0">
              <a:solidFill>
                <a:schemeClr val="bg1"/>
              </a:solidFill>
              <a:latin typeface="Muli"/>
              <a:ea typeface="Muli"/>
              <a:cs typeface="Muli"/>
              <a:sym typeface="Muli"/>
            </a:endParaRPr>
          </a:p>
          <a:p>
            <a:pPr marL="698447" algn="r">
              <a:buClr>
                <a:schemeClr val="lt1"/>
              </a:buClr>
              <a:buSzPts val="2200"/>
            </a:pPr>
            <a:r>
              <a:rPr lang="en-US" b="1" i="1" dirty="0">
                <a:solidFill>
                  <a:schemeClr val="bg1"/>
                </a:solidFill>
                <a:latin typeface="Muli"/>
                <a:ea typeface="Muli"/>
                <a:cs typeface="Muli"/>
                <a:sym typeface="Muli"/>
              </a:rPr>
              <a:t>(see my blog post, ”Project Based Learning vs. Problem Based Learning vs. XBL”</a:t>
            </a:r>
          </a:p>
          <a:p>
            <a:pPr marL="698447" algn="r">
              <a:buClr>
                <a:schemeClr val="lt1"/>
              </a:buClr>
              <a:buSzPts val="2200"/>
            </a:pPr>
            <a:r>
              <a:rPr lang="en-US" b="1" i="1" dirty="0">
                <a:solidFill>
                  <a:schemeClr val="bg1"/>
                </a:solidFill>
                <a:latin typeface="Muli"/>
                <a:ea typeface="Muli"/>
                <a:cs typeface="Muli"/>
                <a:sym typeface="Muli"/>
              </a:rPr>
              <a:t>at </a:t>
            </a:r>
            <a:r>
              <a:rPr lang="en-US" b="1" i="1" dirty="0" err="1">
                <a:solidFill>
                  <a:schemeClr val="bg1"/>
                </a:solidFill>
                <a:latin typeface="Muli"/>
                <a:ea typeface="Muli"/>
                <a:cs typeface="Muli"/>
                <a:sym typeface="Muli"/>
              </a:rPr>
              <a:t>PBLWorks.org</a:t>
            </a:r>
            <a:r>
              <a:rPr lang="en-US" b="1" i="1" dirty="0">
                <a:solidFill>
                  <a:schemeClr val="bg1"/>
                </a:solidFill>
                <a:latin typeface="Muli"/>
                <a:ea typeface="Muli"/>
                <a:cs typeface="Muli"/>
                <a:sym typeface="Muli"/>
              </a:rPr>
              <a:t> or </a:t>
            </a:r>
            <a:r>
              <a:rPr lang="en-US" b="1" i="1" dirty="0" err="1">
                <a:solidFill>
                  <a:schemeClr val="bg1"/>
                </a:solidFill>
                <a:latin typeface="Muli"/>
                <a:ea typeface="Muli"/>
                <a:cs typeface="Muli"/>
                <a:sym typeface="Muli"/>
              </a:rPr>
              <a:t>Edutopia.org</a:t>
            </a:r>
            <a:r>
              <a:rPr lang="en-US" b="1" i="1" dirty="0">
                <a:solidFill>
                  <a:schemeClr val="bg1"/>
                </a:solidFill>
                <a:latin typeface="Muli"/>
                <a:ea typeface="Muli"/>
                <a:cs typeface="Muli"/>
                <a:sym typeface="Muli"/>
              </a:rPr>
              <a:t>)</a:t>
            </a:r>
          </a:p>
          <a:p>
            <a:pPr marL="698447">
              <a:buClr>
                <a:schemeClr val="lt1"/>
              </a:buClr>
              <a:buSzPts val="2200"/>
            </a:pPr>
            <a:endParaRPr lang="en-US" b="1" i="1" dirty="0">
              <a:solidFill>
                <a:schemeClr val="bg1"/>
              </a:solidFill>
              <a:latin typeface="Muli"/>
              <a:ea typeface="Muli"/>
              <a:cs typeface="Muli"/>
              <a:sym typeface="Muli"/>
            </a:endParaRPr>
          </a:p>
          <a:p>
            <a:pPr marL="698447">
              <a:buClr>
                <a:schemeClr val="lt1"/>
              </a:buClr>
              <a:buSzPts val="2200"/>
            </a:pPr>
            <a:endParaRPr lang="en-US" sz="2700" b="1" dirty="0">
              <a:solidFill>
                <a:schemeClr val="bg1"/>
              </a:solidFill>
              <a:latin typeface="Muli"/>
              <a:ea typeface="Muli"/>
              <a:cs typeface="Muli"/>
              <a:sym typeface="Muli"/>
            </a:endParaRPr>
          </a:p>
          <a:p>
            <a:pPr marL="698447">
              <a:buClr>
                <a:schemeClr val="lt1"/>
              </a:buClr>
              <a:buSzPts val="2200"/>
            </a:pPr>
            <a:endParaRPr lang="en-US" sz="2700" b="1" dirty="0">
              <a:solidFill>
                <a:schemeClr val="bg1"/>
              </a:solidFill>
              <a:latin typeface="Muli"/>
              <a:ea typeface="Muli"/>
              <a:cs typeface="Muli"/>
              <a:sym typeface="Muli"/>
            </a:endParaRPr>
          </a:p>
        </p:txBody>
      </p:sp>
    </p:spTree>
    <p:extLst>
      <p:ext uri="{BB962C8B-B14F-4D97-AF65-F5344CB8AC3E}">
        <p14:creationId xmlns:p14="http://schemas.microsoft.com/office/powerpoint/2010/main" val="1871533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6">
            <a:extLst>
              <a:ext uri="{FF2B5EF4-FFF2-40B4-BE49-F238E27FC236}">
                <a16:creationId xmlns:a16="http://schemas.microsoft.com/office/drawing/2014/main" id="{C9A29B08-A546-8245-819B-5E5CA618F1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41719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extBox 2">
            <a:extLst>
              <a:ext uri="{FF2B5EF4-FFF2-40B4-BE49-F238E27FC236}">
                <a16:creationId xmlns:a16="http://schemas.microsoft.com/office/drawing/2014/main" id="{42C24549-7BFB-D143-ABC2-6CDC6EBFB4F1}"/>
              </a:ext>
            </a:extLst>
          </p:cNvPr>
          <p:cNvSpPr txBox="1">
            <a:spLocks noChangeArrowheads="1"/>
          </p:cNvSpPr>
          <p:nvPr/>
        </p:nvSpPr>
        <p:spPr bwMode="auto">
          <a:xfrm>
            <a:off x="3886200" y="1428750"/>
            <a:ext cx="41148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lvl="0"/>
            <a:r>
              <a:rPr lang="en-US" sz="2100" dirty="0">
                <a:solidFill>
                  <a:srgbClr val="C00000"/>
                </a:solidFill>
              </a:rPr>
              <a:t>Common Misconception</a:t>
            </a:r>
          </a:p>
          <a:p>
            <a:pPr eaLnBrk="1" hangingPunct="1"/>
            <a:endParaRPr lang="en-US" altLang="en-US" sz="1800" b="0" dirty="0"/>
          </a:p>
          <a:p>
            <a:r>
              <a:rPr lang="en-US" altLang="en-US" sz="1800" dirty="0"/>
              <a:t>PBL is not effective for teaching factual knowledge; can’t cover as much content; the focus is on “soft skills” not content </a:t>
            </a:r>
          </a:p>
          <a:p>
            <a:pPr eaLnBrk="1" hangingPunct="1">
              <a:spcAft>
                <a:spcPts val="450"/>
              </a:spcAft>
            </a:pPr>
            <a:endParaRPr lang="en-US" altLang="en-US" sz="1800" b="0" dirty="0"/>
          </a:p>
        </p:txBody>
      </p:sp>
    </p:spTree>
    <p:extLst>
      <p:ext uri="{BB962C8B-B14F-4D97-AF65-F5344CB8AC3E}">
        <p14:creationId xmlns:p14="http://schemas.microsoft.com/office/powerpoint/2010/main" val="235748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6">
            <a:extLst>
              <a:ext uri="{FF2B5EF4-FFF2-40B4-BE49-F238E27FC236}">
                <a16:creationId xmlns:a16="http://schemas.microsoft.com/office/drawing/2014/main" id="{EA9CDC15-2B7F-3540-B45A-4B6307A12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41719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extBox 2">
            <a:extLst>
              <a:ext uri="{FF2B5EF4-FFF2-40B4-BE49-F238E27FC236}">
                <a16:creationId xmlns:a16="http://schemas.microsoft.com/office/drawing/2014/main" id="{EE38DD17-10B3-3D4B-A482-E31CBEE5CB64}"/>
              </a:ext>
            </a:extLst>
          </p:cNvPr>
          <p:cNvSpPr txBox="1">
            <a:spLocks noChangeArrowheads="1"/>
          </p:cNvSpPr>
          <p:nvPr/>
        </p:nvSpPr>
        <p:spPr bwMode="auto">
          <a:xfrm>
            <a:off x="3886200" y="1428750"/>
            <a:ext cx="41148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lvl="0"/>
            <a:r>
              <a:rPr lang="en-US" sz="2100" dirty="0">
                <a:solidFill>
                  <a:srgbClr val="C00000"/>
                </a:solidFill>
              </a:rPr>
              <a:t>Common Misconception</a:t>
            </a:r>
          </a:p>
          <a:p>
            <a:endParaRPr lang="en-US" altLang="en-US" sz="1800" dirty="0"/>
          </a:p>
          <a:p>
            <a:r>
              <a:rPr lang="en-US" altLang="en-US" sz="1800" dirty="0"/>
              <a:t>Projects are too hard for teachers to manage when students are working independently on different projects</a:t>
            </a:r>
          </a:p>
          <a:p>
            <a:pPr eaLnBrk="1" hangingPunct="1">
              <a:spcAft>
                <a:spcPts val="450"/>
              </a:spcAft>
            </a:pPr>
            <a:endParaRPr lang="en-US" altLang="en-US" sz="1800" b="0" dirty="0"/>
          </a:p>
        </p:txBody>
      </p:sp>
    </p:spTree>
    <p:extLst>
      <p:ext uri="{BB962C8B-B14F-4D97-AF65-F5344CB8AC3E}">
        <p14:creationId xmlns:p14="http://schemas.microsoft.com/office/powerpoint/2010/main" val="3502937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6">
            <a:extLst>
              <a:ext uri="{FF2B5EF4-FFF2-40B4-BE49-F238E27FC236}">
                <a16:creationId xmlns:a16="http://schemas.microsoft.com/office/drawing/2014/main" id="{54FEF273-61E6-BB48-940E-88392C7A2D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41719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Box 2">
            <a:extLst>
              <a:ext uri="{FF2B5EF4-FFF2-40B4-BE49-F238E27FC236}">
                <a16:creationId xmlns:a16="http://schemas.microsoft.com/office/drawing/2014/main" id="{D903EF69-0518-A645-A68C-6FA9D5397408}"/>
              </a:ext>
            </a:extLst>
          </p:cNvPr>
          <p:cNvSpPr txBox="1">
            <a:spLocks noChangeArrowheads="1"/>
          </p:cNvSpPr>
          <p:nvPr/>
        </p:nvSpPr>
        <p:spPr bwMode="auto">
          <a:xfrm>
            <a:off x="3886200" y="1428751"/>
            <a:ext cx="41148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lvl="0"/>
            <a:r>
              <a:rPr lang="en-US" sz="2100" dirty="0">
                <a:solidFill>
                  <a:srgbClr val="C00000"/>
                </a:solidFill>
              </a:rPr>
              <a:t>Common Misconception</a:t>
            </a:r>
          </a:p>
          <a:p>
            <a:endParaRPr lang="en-US" altLang="en-US" sz="1800" dirty="0"/>
          </a:p>
          <a:p>
            <a:r>
              <a:rPr lang="en-US" altLang="en-US" sz="1800" dirty="0"/>
              <a:t>Some students aren’t able to work well</a:t>
            </a:r>
          </a:p>
          <a:p>
            <a:r>
              <a:rPr lang="en-US" altLang="en-US" sz="1800" dirty="0"/>
              <a:t>in a PBL classroom</a:t>
            </a:r>
            <a:endParaRPr lang="en-US" altLang="en-US" sz="1800" b="0" dirty="0"/>
          </a:p>
        </p:txBody>
      </p:sp>
    </p:spTree>
    <p:extLst>
      <p:ext uri="{BB962C8B-B14F-4D97-AF65-F5344CB8AC3E}">
        <p14:creationId xmlns:p14="http://schemas.microsoft.com/office/powerpoint/2010/main" val="50593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6">
            <a:extLst>
              <a:ext uri="{FF2B5EF4-FFF2-40B4-BE49-F238E27FC236}">
                <a16:creationId xmlns:a16="http://schemas.microsoft.com/office/drawing/2014/main" id="{ED421CDC-3742-0546-8E7D-5E3E6C95DE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41719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TextBox 2">
            <a:extLst>
              <a:ext uri="{FF2B5EF4-FFF2-40B4-BE49-F238E27FC236}">
                <a16:creationId xmlns:a16="http://schemas.microsoft.com/office/drawing/2014/main" id="{01E98E89-5FF6-D744-A57B-77A74E3B04FD}"/>
              </a:ext>
            </a:extLst>
          </p:cNvPr>
          <p:cNvSpPr txBox="1">
            <a:spLocks noChangeArrowheads="1"/>
          </p:cNvSpPr>
          <p:nvPr/>
        </p:nvSpPr>
        <p:spPr bwMode="auto">
          <a:xfrm>
            <a:off x="3886200" y="1428751"/>
            <a:ext cx="41148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lvl="0"/>
            <a:r>
              <a:rPr lang="en-US" sz="2100" dirty="0">
                <a:solidFill>
                  <a:srgbClr val="C00000"/>
                </a:solidFill>
              </a:rPr>
              <a:t>Common Misconception</a:t>
            </a:r>
          </a:p>
          <a:p>
            <a:endParaRPr lang="en-US" altLang="en-US" sz="1800" dirty="0"/>
          </a:p>
          <a:p>
            <a:r>
              <a:rPr lang="en-US" altLang="en-US" sz="1800" dirty="0"/>
              <a:t>The teacher doesn’t “teach” in PBL; only acts as facilitator</a:t>
            </a:r>
            <a:endParaRPr lang="en-US" altLang="en-US" sz="1800" b="0" dirty="0"/>
          </a:p>
        </p:txBody>
      </p:sp>
    </p:spTree>
    <p:extLst>
      <p:ext uri="{BB962C8B-B14F-4D97-AF65-F5344CB8AC3E}">
        <p14:creationId xmlns:p14="http://schemas.microsoft.com/office/powerpoint/2010/main" val="2100983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6">
            <a:extLst>
              <a:ext uri="{FF2B5EF4-FFF2-40B4-BE49-F238E27FC236}">
                <a16:creationId xmlns:a16="http://schemas.microsoft.com/office/drawing/2014/main" id="{ED3B682F-4CDC-C742-8628-C49BEE6EFA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41719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Box 2">
            <a:extLst>
              <a:ext uri="{FF2B5EF4-FFF2-40B4-BE49-F238E27FC236}">
                <a16:creationId xmlns:a16="http://schemas.microsoft.com/office/drawing/2014/main" id="{7819C9E9-61DF-514D-B389-B56220A0CFA9}"/>
              </a:ext>
            </a:extLst>
          </p:cNvPr>
          <p:cNvSpPr txBox="1">
            <a:spLocks noChangeArrowheads="1"/>
          </p:cNvSpPr>
          <p:nvPr/>
        </p:nvSpPr>
        <p:spPr bwMode="auto">
          <a:xfrm>
            <a:off x="3886200" y="1428750"/>
            <a:ext cx="4114800" cy="10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lvl="0"/>
            <a:r>
              <a:rPr lang="en-US" sz="2100" dirty="0">
                <a:solidFill>
                  <a:srgbClr val="C00000"/>
                </a:solidFill>
              </a:rPr>
              <a:t>Common Misconception</a:t>
            </a:r>
          </a:p>
          <a:p>
            <a:endParaRPr lang="en-US" altLang="en-US" sz="1800" dirty="0"/>
          </a:p>
          <a:p>
            <a:r>
              <a:rPr lang="en-US" altLang="en-US" sz="1800" dirty="0"/>
              <a:t>Research doesn’t show PBL works</a:t>
            </a:r>
            <a:r>
              <a:rPr lang="en-US" altLang="en-US" sz="600" dirty="0"/>
              <a:t> </a:t>
            </a:r>
          </a:p>
          <a:p>
            <a:pPr eaLnBrk="1" hangingPunct="1">
              <a:spcAft>
                <a:spcPts val="450"/>
              </a:spcAft>
            </a:pPr>
            <a:endParaRPr lang="en-US" altLang="en-US" sz="750" b="0" dirty="0"/>
          </a:p>
        </p:txBody>
      </p:sp>
    </p:spTree>
    <p:extLst>
      <p:ext uri="{BB962C8B-B14F-4D97-AF65-F5344CB8AC3E}">
        <p14:creationId xmlns:p14="http://schemas.microsoft.com/office/powerpoint/2010/main" val="232215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1600400" y="1371600"/>
            <a:ext cx="6857700" cy="323100"/>
          </a:xfrm>
          <a:prstGeom prst="rect">
            <a:avLst/>
          </a:prstGeom>
          <a:noFill/>
          <a:ln>
            <a:noFill/>
          </a:ln>
        </p:spPr>
        <p:txBody>
          <a:bodyPr spcFirstLastPara="1" wrap="square" lIns="0" tIns="0" rIns="0" bIns="0" anchor="t" anchorCtr="0">
            <a:noAutofit/>
          </a:bodyPr>
          <a:lstStyle/>
          <a:p>
            <a:pPr algn="r">
              <a:buClr>
                <a:srgbClr val="FFF200"/>
              </a:buClr>
              <a:buSzPts val="2100"/>
            </a:pPr>
            <a:endParaRPr sz="2200" b="1" dirty="0">
              <a:solidFill>
                <a:srgbClr val="FFFF00"/>
              </a:solidFill>
              <a:latin typeface="Muli"/>
              <a:ea typeface="Muli"/>
              <a:cs typeface="Muli"/>
              <a:sym typeface="Muli"/>
            </a:endParaRPr>
          </a:p>
        </p:txBody>
      </p:sp>
      <p:sp>
        <p:nvSpPr>
          <p:cNvPr id="309" name="Google Shape;309;p60"/>
          <p:cNvSpPr/>
          <p:nvPr/>
        </p:nvSpPr>
        <p:spPr>
          <a:xfrm>
            <a:off x="212835" y="1312922"/>
            <a:ext cx="8718331" cy="4232156"/>
          </a:xfrm>
          <a:prstGeom prst="rect">
            <a:avLst/>
          </a:prstGeom>
          <a:noFill/>
          <a:ln>
            <a:noFill/>
          </a:ln>
        </p:spPr>
        <p:txBody>
          <a:bodyPr spcFirstLastPara="1" wrap="square" lIns="0" tIns="0" rIns="0" bIns="0" anchor="t" anchorCtr="0">
            <a:noAutofit/>
          </a:bodyPr>
          <a:lstStyle/>
          <a:p>
            <a:pPr marL="698447">
              <a:buClr>
                <a:schemeClr val="lt1"/>
              </a:buClr>
              <a:buSzPts val="2200"/>
            </a:pPr>
            <a:r>
              <a:rPr lang="en-US" sz="3600" b="1" dirty="0">
                <a:solidFill>
                  <a:srgbClr val="FFC000"/>
                </a:solidFill>
                <a:latin typeface="Muli"/>
                <a:ea typeface="Muli"/>
                <a:cs typeface="Muli"/>
                <a:sym typeface="Muli"/>
              </a:rPr>
              <a:t>Three New Studies of PBL</a:t>
            </a:r>
          </a:p>
          <a:p>
            <a:pPr marL="698447" algn="r">
              <a:buClr>
                <a:schemeClr val="lt1"/>
              </a:buClr>
              <a:buSzPts val="2200"/>
            </a:pPr>
            <a:endParaRPr lang="en-US" b="1" i="1" dirty="0">
              <a:solidFill>
                <a:schemeClr val="bg1"/>
              </a:solidFill>
              <a:latin typeface="Muli"/>
              <a:ea typeface="Muli"/>
              <a:cs typeface="Muli"/>
              <a:sym typeface="Muli"/>
            </a:endParaRPr>
          </a:p>
          <a:p>
            <a:pPr marL="955622" indent="-257175">
              <a:buClr>
                <a:schemeClr val="lt1"/>
              </a:buClr>
              <a:buSzPts val="2200"/>
              <a:buFont typeface="Arial" panose="020B0604020202020204" pitchFamily="34" charset="0"/>
              <a:buChar char="•"/>
            </a:pPr>
            <a:r>
              <a:rPr lang="en-US" sz="2400" b="1" dirty="0">
                <a:solidFill>
                  <a:srgbClr val="FFFF00"/>
                </a:solidFill>
                <a:latin typeface="Muli"/>
                <a:ea typeface="Muli"/>
                <a:cs typeface="Muli"/>
                <a:sym typeface="Muli"/>
              </a:rPr>
              <a:t>Large number of teachers and students from “regular” </a:t>
            </a:r>
          </a:p>
          <a:p>
            <a:pPr marL="698447">
              <a:buClr>
                <a:schemeClr val="lt1"/>
              </a:buClr>
              <a:buSzPts val="2200"/>
            </a:pPr>
            <a:r>
              <a:rPr lang="en-US" sz="2400" b="1" dirty="0">
                <a:solidFill>
                  <a:srgbClr val="FFFF00"/>
                </a:solidFill>
                <a:latin typeface="Muli"/>
                <a:ea typeface="Muli"/>
                <a:cs typeface="Muli"/>
                <a:sym typeface="Muli"/>
              </a:rPr>
              <a:t>    public schools, in randomized control groups</a:t>
            </a:r>
          </a:p>
          <a:p>
            <a:pPr marL="955622" indent="-257175">
              <a:buClr>
                <a:schemeClr val="lt1"/>
              </a:buClr>
              <a:buSzPts val="2200"/>
              <a:buFont typeface="Arial" panose="020B0604020202020204" pitchFamily="34" charset="0"/>
              <a:buChar char="•"/>
            </a:pPr>
            <a:endParaRPr lang="en-US" sz="1200" b="1" dirty="0">
              <a:solidFill>
                <a:srgbClr val="FFFF00"/>
              </a:solidFill>
              <a:latin typeface="Muli"/>
              <a:ea typeface="Muli"/>
              <a:cs typeface="Muli"/>
              <a:sym typeface="Muli"/>
            </a:endParaRPr>
          </a:p>
          <a:p>
            <a:pPr marL="955622" indent="-257175">
              <a:buClr>
                <a:schemeClr val="lt1"/>
              </a:buClr>
              <a:buSzPts val="2200"/>
              <a:buFont typeface="Arial" panose="020B0604020202020204" pitchFamily="34" charset="0"/>
              <a:buChar char="•"/>
            </a:pPr>
            <a:r>
              <a:rPr lang="en-US" sz="2400" b="1" dirty="0">
                <a:solidFill>
                  <a:srgbClr val="FFFF00"/>
                </a:solidFill>
                <a:latin typeface="Muli"/>
                <a:ea typeface="Muli"/>
                <a:cs typeface="Muli"/>
                <a:sym typeface="Muli"/>
              </a:rPr>
              <a:t>Students from diverse backgrounds (race, English fluency, family income level)</a:t>
            </a:r>
          </a:p>
          <a:p>
            <a:pPr marL="955622" indent="-257175">
              <a:buClr>
                <a:schemeClr val="lt1"/>
              </a:buClr>
              <a:buSzPts val="2200"/>
              <a:buFont typeface="Arial" panose="020B0604020202020204" pitchFamily="34" charset="0"/>
              <a:buChar char="•"/>
            </a:pPr>
            <a:endParaRPr lang="en-US" sz="1200" b="1" dirty="0">
              <a:solidFill>
                <a:srgbClr val="FFFF00"/>
              </a:solidFill>
              <a:latin typeface="Muli"/>
              <a:ea typeface="Muli"/>
              <a:cs typeface="Muli"/>
              <a:sym typeface="Muli"/>
            </a:endParaRPr>
          </a:p>
          <a:p>
            <a:pPr marL="955622" indent="-257175">
              <a:buClr>
                <a:schemeClr val="lt1"/>
              </a:buClr>
              <a:buSzPts val="2200"/>
              <a:buFont typeface="Arial" panose="020B0604020202020204" pitchFamily="34" charset="0"/>
              <a:buChar char="•"/>
            </a:pPr>
            <a:r>
              <a:rPr lang="en-US" sz="2400" b="1" dirty="0">
                <a:solidFill>
                  <a:srgbClr val="FFFF00"/>
                </a:solidFill>
                <a:latin typeface="Muli"/>
                <a:ea typeface="Muli"/>
                <a:cs typeface="Muli"/>
                <a:sym typeface="Muli"/>
              </a:rPr>
              <a:t>Achievement measured by traditional tests</a:t>
            </a:r>
          </a:p>
          <a:p>
            <a:pPr marL="955622" indent="-257175">
              <a:buClr>
                <a:schemeClr val="lt1"/>
              </a:buClr>
              <a:buSzPts val="2200"/>
              <a:buFont typeface="Arial" panose="020B0604020202020204" pitchFamily="34" charset="0"/>
              <a:buChar char="•"/>
            </a:pPr>
            <a:endParaRPr lang="en-US" sz="1200" b="1" dirty="0">
              <a:solidFill>
                <a:srgbClr val="FFFF00"/>
              </a:solidFill>
              <a:latin typeface="Muli"/>
              <a:ea typeface="Muli"/>
              <a:cs typeface="Muli"/>
              <a:sym typeface="Muli"/>
            </a:endParaRPr>
          </a:p>
          <a:p>
            <a:pPr marL="955622" indent="-257175">
              <a:buClr>
                <a:schemeClr val="lt1"/>
              </a:buClr>
              <a:buSzPts val="2200"/>
              <a:buFont typeface="Arial" panose="020B0604020202020204" pitchFamily="34" charset="0"/>
              <a:buChar char="•"/>
            </a:pPr>
            <a:r>
              <a:rPr lang="en-US" sz="2400" b="1" dirty="0">
                <a:solidFill>
                  <a:srgbClr val="FFFF00"/>
                </a:solidFill>
                <a:latin typeface="Muli"/>
                <a:ea typeface="Muli"/>
                <a:cs typeface="Muli"/>
                <a:sym typeface="Muli"/>
              </a:rPr>
              <a:t>PBL curriculum units designed by university researchers, not teachers </a:t>
            </a:r>
          </a:p>
          <a:p>
            <a:pPr marL="698447">
              <a:buClr>
                <a:schemeClr val="lt1"/>
              </a:buClr>
              <a:buSzPts val="2200"/>
            </a:pPr>
            <a:endParaRPr lang="en-US" sz="2700" b="1" dirty="0">
              <a:solidFill>
                <a:schemeClr val="bg1"/>
              </a:solidFill>
              <a:latin typeface="Muli"/>
              <a:ea typeface="Muli"/>
              <a:cs typeface="Muli"/>
              <a:sym typeface="Muli"/>
            </a:endParaRPr>
          </a:p>
          <a:p>
            <a:pPr marL="698447">
              <a:buClr>
                <a:schemeClr val="lt1"/>
              </a:buClr>
              <a:buSzPts val="2200"/>
            </a:pPr>
            <a:endParaRPr lang="en-US" sz="2700" b="1" dirty="0">
              <a:solidFill>
                <a:schemeClr val="bg1"/>
              </a:solidFill>
              <a:latin typeface="Muli"/>
              <a:ea typeface="Muli"/>
              <a:cs typeface="Muli"/>
              <a:sym typeface="Muli"/>
            </a:endParaRPr>
          </a:p>
        </p:txBody>
      </p:sp>
    </p:spTree>
    <p:extLst>
      <p:ext uri="{BB962C8B-B14F-4D97-AF65-F5344CB8AC3E}">
        <p14:creationId xmlns:p14="http://schemas.microsoft.com/office/powerpoint/2010/main" val="4055939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1600400" y="1371600"/>
            <a:ext cx="6857700" cy="323100"/>
          </a:xfrm>
          <a:prstGeom prst="rect">
            <a:avLst/>
          </a:prstGeom>
          <a:noFill/>
          <a:ln>
            <a:noFill/>
          </a:ln>
        </p:spPr>
        <p:txBody>
          <a:bodyPr spcFirstLastPara="1" wrap="square" lIns="0" tIns="0" rIns="0" bIns="0" anchor="t" anchorCtr="0">
            <a:noAutofit/>
          </a:bodyPr>
          <a:lstStyle/>
          <a:p>
            <a:pPr algn="r">
              <a:buClr>
                <a:srgbClr val="FFF200"/>
              </a:buClr>
              <a:buSzPts val="2100"/>
            </a:pPr>
            <a:endParaRPr sz="2200" b="1" dirty="0">
              <a:solidFill>
                <a:srgbClr val="FFFF00"/>
              </a:solidFill>
              <a:latin typeface="Muli"/>
              <a:ea typeface="Muli"/>
              <a:cs typeface="Muli"/>
              <a:sym typeface="Muli"/>
            </a:endParaRPr>
          </a:p>
        </p:txBody>
      </p:sp>
      <p:sp>
        <p:nvSpPr>
          <p:cNvPr id="309" name="Google Shape;309;p60"/>
          <p:cNvSpPr/>
          <p:nvPr/>
        </p:nvSpPr>
        <p:spPr>
          <a:xfrm>
            <a:off x="212835" y="1312922"/>
            <a:ext cx="8718331" cy="4232156"/>
          </a:xfrm>
          <a:prstGeom prst="rect">
            <a:avLst/>
          </a:prstGeom>
          <a:noFill/>
          <a:ln>
            <a:noFill/>
          </a:ln>
        </p:spPr>
        <p:txBody>
          <a:bodyPr spcFirstLastPara="1" wrap="square" lIns="0" tIns="0" rIns="0" bIns="0" anchor="t" anchorCtr="0">
            <a:noAutofit/>
          </a:bodyPr>
          <a:lstStyle/>
          <a:p>
            <a:pPr marL="698447">
              <a:buClr>
                <a:schemeClr val="lt1"/>
              </a:buClr>
              <a:buSzPts val="2200"/>
            </a:pPr>
            <a:r>
              <a:rPr lang="en-US" sz="3600" b="1" dirty="0">
                <a:solidFill>
                  <a:srgbClr val="FFC000"/>
                </a:solidFill>
                <a:latin typeface="Muli"/>
                <a:ea typeface="Muli"/>
                <a:cs typeface="Muli"/>
                <a:sym typeface="Muli"/>
              </a:rPr>
              <a:t>Three New Studies of PBL</a:t>
            </a:r>
          </a:p>
          <a:p>
            <a:pPr marL="698447" algn="r">
              <a:buClr>
                <a:schemeClr val="lt1"/>
              </a:buClr>
              <a:buSzPts val="2200"/>
            </a:pPr>
            <a:endParaRPr lang="en-US" sz="900" b="1" i="1" dirty="0">
              <a:solidFill>
                <a:schemeClr val="bg1"/>
              </a:solidFill>
              <a:latin typeface="Muli"/>
              <a:ea typeface="Muli"/>
              <a:cs typeface="Muli"/>
              <a:sym typeface="Muli"/>
            </a:endParaRPr>
          </a:p>
          <a:p>
            <a:pPr marL="698447">
              <a:buClr>
                <a:schemeClr val="lt1"/>
              </a:buClr>
              <a:buSzPts val="2200"/>
            </a:pPr>
            <a:r>
              <a:rPr lang="en-US" sz="2400" b="1" dirty="0">
                <a:solidFill>
                  <a:srgbClr val="FFFF00"/>
                </a:solidFill>
              </a:rPr>
              <a:t>1. Second Grade Social Studies and Literacy</a:t>
            </a:r>
          </a:p>
          <a:p>
            <a:pPr marL="955622" indent="-257175">
              <a:buClr>
                <a:schemeClr val="lt1"/>
              </a:buClr>
              <a:buSzPts val="2200"/>
              <a:buFont typeface="Arial" panose="020B0604020202020204" pitchFamily="34" charset="0"/>
              <a:buChar char="•"/>
            </a:pPr>
            <a:endParaRPr lang="en-US" b="1" dirty="0">
              <a:solidFill>
                <a:srgbClr val="FFFF00"/>
              </a:solidFill>
            </a:endParaRPr>
          </a:p>
          <a:p>
            <a:pPr marL="955622" indent="-257175">
              <a:buClr>
                <a:schemeClr val="lt1"/>
              </a:buClr>
              <a:buSzPts val="2200"/>
              <a:buFont typeface="Arial" panose="020B0604020202020204" pitchFamily="34" charset="0"/>
              <a:buChar char="•"/>
            </a:pPr>
            <a:r>
              <a:rPr lang="en-US" b="1" dirty="0">
                <a:solidFill>
                  <a:srgbClr val="FFFF00"/>
                </a:solidFill>
              </a:rPr>
              <a:t>PBL can raise student achievement in high-poverty communities.</a:t>
            </a:r>
          </a:p>
          <a:p>
            <a:pPr marL="955622" indent="-257175">
              <a:buClr>
                <a:schemeClr val="lt1"/>
              </a:buClr>
              <a:buSzPts val="2200"/>
              <a:buFont typeface="Arial" panose="020B0604020202020204" pitchFamily="34" charset="0"/>
              <a:buChar char="•"/>
            </a:pPr>
            <a:endParaRPr lang="en-US" sz="900" b="1" dirty="0">
              <a:solidFill>
                <a:srgbClr val="FFFF00"/>
              </a:solidFill>
            </a:endParaRPr>
          </a:p>
          <a:p>
            <a:pPr marL="955622" indent="-257175">
              <a:buClr>
                <a:schemeClr val="lt1"/>
              </a:buClr>
              <a:buSzPts val="2200"/>
              <a:buFont typeface="Arial" panose="020B0604020202020204" pitchFamily="34" charset="0"/>
              <a:buChar char="•"/>
            </a:pPr>
            <a:r>
              <a:rPr lang="en-US" b="1" dirty="0">
                <a:solidFill>
                  <a:srgbClr val="FFFF00"/>
                </a:solidFill>
              </a:rPr>
              <a:t>Gains made by the PBL group were 63% higher in social studies and 23% higher in informational reading than the control group.</a:t>
            </a:r>
          </a:p>
          <a:p>
            <a:pPr marL="698447">
              <a:buClr>
                <a:schemeClr val="lt1"/>
              </a:buClr>
              <a:buSzPts val="2200"/>
            </a:pPr>
            <a:endParaRPr lang="en-US" sz="2700" b="1" dirty="0">
              <a:solidFill>
                <a:srgbClr val="FFFF00"/>
              </a:solidFill>
            </a:endParaRPr>
          </a:p>
          <a:p>
            <a:pPr marL="698447">
              <a:buClr>
                <a:schemeClr val="lt1"/>
              </a:buClr>
              <a:buSzPts val="2200"/>
            </a:pPr>
            <a:r>
              <a:rPr lang="en-US" b="1" i="1" dirty="0">
                <a:solidFill>
                  <a:srgbClr val="FFFF00"/>
                </a:solidFill>
              </a:rPr>
              <a:t>“Putting </a:t>
            </a:r>
            <a:r>
              <a:rPr lang="en-US" b="1" i="1" dirty="0" err="1">
                <a:solidFill>
                  <a:srgbClr val="FFFF00"/>
                </a:solidFill>
              </a:rPr>
              <a:t>PjBL</a:t>
            </a:r>
            <a:r>
              <a:rPr lang="en-US" b="1" i="1" dirty="0">
                <a:solidFill>
                  <a:srgbClr val="FFFF00"/>
                </a:solidFill>
              </a:rPr>
              <a:t> to the Test: The Impact of Project-Based Learning on Second Graders’ Social Studies and Literacy Learning and Motivation in Low-SES School Settings” </a:t>
            </a:r>
          </a:p>
          <a:p>
            <a:pPr marL="698447">
              <a:buClr>
                <a:schemeClr val="lt1"/>
              </a:buClr>
              <a:buSzPts val="2200"/>
            </a:pPr>
            <a:r>
              <a:rPr lang="en-US" b="1" i="1" dirty="0">
                <a:solidFill>
                  <a:srgbClr val="FFFF00"/>
                </a:solidFill>
              </a:rPr>
              <a:t>(Duke, et al., 2020)</a:t>
            </a:r>
          </a:p>
          <a:p>
            <a:pPr marL="698447">
              <a:buClr>
                <a:schemeClr val="lt1"/>
              </a:buClr>
              <a:buSzPts val="2200"/>
            </a:pPr>
            <a:endParaRPr lang="en-US" b="1" dirty="0">
              <a:solidFill>
                <a:srgbClr val="FFFF00"/>
              </a:solidFill>
            </a:endParaRPr>
          </a:p>
          <a:p>
            <a:pPr marL="698447">
              <a:buClr>
                <a:schemeClr val="lt1"/>
              </a:buClr>
              <a:buSzPts val="2200"/>
            </a:pPr>
            <a:r>
              <a:rPr lang="en-US" b="1" dirty="0" err="1">
                <a:solidFill>
                  <a:schemeClr val="bg1"/>
                </a:solidFill>
              </a:rPr>
              <a:t>www.pblworks.org</a:t>
            </a:r>
            <a:r>
              <a:rPr lang="en-US" b="1" dirty="0">
                <a:solidFill>
                  <a:schemeClr val="bg1"/>
                </a:solidFill>
              </a:rPr>
              <a:t>/research/publications</a:t>
            </a:r>
          </a:p>
          <a:p>
            <a:pPr marL="698447">
              <a:buClr>
                <a:schemeClr val="lt1"/>
              </a:buClr>
              <a:buSzPts val="2200"/>
            </a:pPr>
            <a:endParaRPr lang="en-US" b="1" i="1" dirty="0">
              <a:solidFill>
                <a:schemeClr val="bg1"/>
              </a:solidFill>
              <a:latin typeface="Muli"/>
              <a:ea typeface="Muli"/>
              <a:cs typeface="Muli"/>
              <a:sym typeface="Muli"/>
            </a:endParaRPr>
          </a:p>
          <a:p>
            <a:pPr marL="698447">
              <a:buClr>
                <a:schemeClr val="lt1"/>
              </a:buClr>
              <a:buSzPts val="2200"/>
            </a:pPr>
            <a:endParaRPr lang="en-US" sz="2700" b="1" dirty="0">
              <a:solidFill>
                <a:schemeClr val="bg1"/>
              </a:solidFill>
              <a:latin typeface="Muli"/>
              <a:ea typeface="Muli"/>
              <a:cs typeface="Muli"/>
              <a:sym typeface="Muli"/>
            </a:endParaRPr>
          </a:p>
          <a:p>
            <a:pPr marL="698447">
              <a:buClr>
                <a:schemeClr val="lt1"/>
              </a:buClr>
              <a:buSzPts val="2200"/>
            </a:pPr>
            <a:endParaRPr lang="en-US" sz="2700" b="1" dirty="0">
              <a:solidFill>
                <a:schemeClr val="bg1"/>
              </a:solidFill>
              <a:latin typeface="Muli"/>
              <a:ea typeface="Muli"/>
              <a:cs typeface="Muli"/>
              <a:sym typeface="Muli"/>
            </a:endParaRPr>
          </a:p>
        </p:txBody>
      </p:sp>
    </p:spTree>
    <p:extLst>
      <p:ext uri="{BB962C8B-B14F-4D97-AF65-F5344CB8AC3E}">
        <p14:creationId xmlns:p14="http://schemas.microsoft.com/office/powerpoint/2010/main" val="3794445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2">
            <a:extLst>
              <a:ext uri="{FF2B5EF4-FFF2-40B4-BE49-F238E27FC236}">
                <a16:creationId xmlns:a16="http://schemas.microsoft.com/office/drawing/2014/main" id="{5C4009A3-A2B6-B04A-8C19-CED55DCA801F}"/>
              </a:ext>
            </a:extLst>
          </p:cNvPr>
          <p:cNvSpPr txBox="1">
            <a:spLocks noChangeArrowheads="1"/>
          </p:cNvSpPr>
          <p:nvPr/>
        </p:nvSpPr>
        <p:spPr bwMode="auto">
          <a:xfrm>
            <a:off x="4211052" y="1366325"/>
            <a:ext cx="4292869" cy="377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eaLnBrk="1" hangingPunct="1">
              <a:spcBef>
                <a:spcPct val="0"/>
              </a:spcBef>
              <a:buFontTx/>
              <a:buNone/>
            </a:pPr>
            <a:r>
              <a:rPr lang="en-US" altLang="en-US" sz="2100" b="1" dirty="0">
                <a:solidFill>
                  <a:schemeClr val="accent1"/>
                </a:solidFill>
                <a:latin typeface="Avenir" panose="02000503020000020003" pitchFamily="2" charset="0"/>
              </a:rPr>
              <a:t>My Background:</a:t>
            </a:r>
          </a:p>
          <a:p>
            <a:pPr eaLnBrk="1" hangingPunct="1">
              <a:spcBef>
                <a:spcPct val="0"/>
              </a:spcBef>
              <a:buFontTx/>
              <a:buNone/>
            </a:pPr>
            <a:endParaRPr lang="en-US" altLang="en-US" sz="1800" b="1" dirty="0">
              <a:latin typeface="Avenir" panose="02000503020000020003" pitchFamily="2" charset="0"/>
            </a:endParaRPr>
          </a:p>
          <a:p>
            <a:pPr eaLnBrk="1" hangingPunct="1">
              <a:spcBef>
                <a:spcPct val="0"/>
              </a:spcBef>
              <a:buFont typeface="Wingdings" pitchFamily="2" charset="2"/>
              <a:buChar char="§"/>
            </a:pPr>
            <a:r>
              <a:rPr lang="en-US" altLang="en-US" sz="1800" b="1" dirty="0">
                <a:latin typeface="Avenir" panose="02000503020000020003" pitchFamily="2" charset="0"/>
              </a:rPr>
              <a:t> 2001-2021: Buck Institute for Education, dba PBLWorks</a:t>
            </a:r>
          </a:p>
          <a:p>
            <a:pPr>
              <a:spcBef>
                <a:spcPct val="0"/>
              </a:spcBef>
              <a:spcAft>
                <a:spcPts val="450"/>
              </a:spcAft>
              <a:buFont typeface="Wingdings" pitchFamily="2" charset="2"/>
              <a:buChar char="§"/>
            </a:pPr>
            <a:endParaRPr lang="en-US" altLang="en-US" sz="1050" b="1" dirty="0">
              <a:latin typeface="Avenir" panose="02000503020000020003" pitchFamily="2" charset="0"/>
            </a:endParaRPr>
          </a:p>
          <a:p>
            <a:pPr>
              <a:spcBef>
                <a:spcPct val="0"/>
              </a:spcBef>
              <a:spcAft>
                <a:spcPts val="450"/>
              </a:spcAft>
              <a:buFont typeface="Wingdings" pitchFamily="2" charset="2"/>
              <a:buChar char="§"/>
            </a:pPr>
            <a:r>
              <a:rPr lang="en-US" altLang="en-US" sz="1800" b="1" dirty="0">
                <a:latin typeface="Avenir" panose="02000503020000020003" pitchFamily="2" charset="0"/>
              </a:rPr>
              <a:t> Now an independent consultant</a:t>
            </a:r>
          </a:p>
          <a:p>
            <a:pPr>
              <a:spcBef>
                <a:spcPct val="0"/>
              </a:spcBef>
              <a:spcAft>
                <a:spcPts val="450"/>
              </a:spcAft>
              <a:buNone/>
            </a:pPr>
            <a:endParaRPr lang="en-US" altLang="en-US" sz="1050" b="1" dirty="0">
              <a:latin typeface="Avenir" panose="02000503020000020003" pitchFamily="2" charset="0"/>
            </a:endParaRPr>
          </a:p>
          <a:p>
            <a:pPr>
              <a:spcBef>
                <a:spcPct val="0"/>
              </a:spcBef>
              <a:spcAft>
                <a:spcPts val="450"/>
              </a:spcAft>
              <a:buFont typeface="Wingdings" pitchFamily="2" charset="2"/>
              <a:buChar char="§"/>
            </a:pPr>
            <a:r>
              <a:rPr lang="en-US" altLang="en-US" sz="1800" b="1" dirty="0">
                <a:latin typeface="Avenir" panose="02000503020000020003" pitchFamily="2" charset="0"/>
              </a:rPr>
              <a:t> High school teacher (social studies &amp; English)</a:t>
            </a:r>
          </a:p>
          <a:p>
            <a:pPr>
              <a:spcBef>
                <a:spcPct val="0"/>
              </a:spcBef>
              <a:spcAft>
                <a:spcPts val="450"/>
              </a:spcAft>
              <a:buNone/>
            </a:pPr>
            <a:endParaRPr lang="en-US" altLang="en-US" sz="1050" b="1" dirty="0">
              <a:latin typeface="Avenir" panose="02000503020000020003" pitchFamily="2" charset="0"/>
            </a:endParaRPr>
          </a:p>
          <a:p>
            <a:pPr>
              <a:spcBef>
                <a:spcPct val="0"/>
              </a:spcBef>
              <a:spcAft>
                <a:spcPts val="450"/>
              </a:spcAft>
              <a:buFont typeface="Wingdings" pitchFamily="2" charset="2"/>
              <a:buChar char="§"/>
            </a:pPr>
            <a:r>
              <a:rPr lang="en-US" altLang="en-US" sz="1800" b="1" dirty="0">
                <a:latin typeface="Avenir" panose="02000503020000020003" pitchFamily="2" charset="0"/>
              </a:rPr>
              <a:t> Live in Mill Valley, CA (just north of San Francisco)</a:t>
            </a:r>
          </a:p>
          <a:p>
            <a:pPr>
              <a:spcBef>
                <a:spcPct val="0"/>
              </a:spcBef>
              <a:spcAft>
                <a:spcPts val="450"/>
              </a:spcAft>
              <a:buNone/>
            </a:pPr>
            <a:r>
              <a:rPr lang="en-US" altLang="en-US" sz="1800" b="1" dirty="0">
                <a:latin typeface="Calibri" panose="020F0502020204030204" pitchFamily="34" charset="0"/>
              </a:rPr>
              <a:t>      </a:t>
            </a:r>
          </a:p>
        </p:txBody>
      </p:sp>
      <p:graphicFrame>
        <p:nvGraphicFramePr>
          <p:cNvPr id="6" name="Chart 5">
            <a:extLst>
              <a:ext uri="{FF2B5EF4-FFF2-40B4-BE49-F238E27FC236}">
                <a16:creationId xmlns:a16="http://schemas.microsoft.com/office/drawing/2014/main" id="{728B5CDE-A12D-024E-8FD1-30C571BD78BE}"/>
              </a:ext>
            </a:extLst>
          </p:cNvPr>
          <p:cNvGraphicFramePr>
            <a:graphicFrameLocks/>
          </p:cNvGraphicFramePr>
          <p:nvPr>
            <p:extLst>
              <p:ext uri="{D42A27DB-BD31-4B8C-83A1-F6EECF244321}">
                <p14:modId xmlns:p14="http://schemas.microsoft.com/office/powerpoint/2010/main" val="2540290699"/>
              </p:ext>
            </p:extLst>
          </p:nvPr>
        </p:nvGraphicFramePr>
        <p:xfrm>
          <a:off x="1" y="1366325"/>
          <a:ext cx="4042610" cy="38656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8061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1600400" y="1371600"/>
            <a:ext cx="6857700" cy="323100"/>
          </a:xfrm>
          <a:prstGeom prst="rect">
            <a:avLst/>
          </a:prstGeom>
          <a:noFill/>
          <a:ln>
            <a:noFill/>
          </a:ln>
        </p:spPr>
        <p:txBody>
          <a:bodyPr spcFirstLastPara="1" wrap="square" lIns="0" tIns="0" rIns="0" bIns="0" anchor="t" anchorCtr="0">
            <a:noAutofit/>
          </a:bodyPr>
          <a:lstStyle/>
          <a:p>
            <a:pPr algn="r">
              <a:buClr>
                <a:srgbClr val="FFF200"/>
              </a:buClr>
              <a:buSzPts val="2100"/>
            </a:pPr>
            <a:endParaRPr sz="2200" b="1" dirty="0">
              <a:solidFill>
                <a:srgbClr val="FFFF00"/>
              </a:solidFill>
              <a:latin typeface="Muli"/>
              <a:ea typeface="Muli"/>
              <a:cs typeface="Muli"/>
              <a:sym typeface="Muli"/>
            </a:endParaRPr>
          </a:p>
        </p:txBody>
      </p:sp>
      <p:sp>
        <p:nvSpPr>
          <p:cNvPr id="309" name="Google Shape;309;p60"/>
          <p:cNvSpPr/>
          <p:nvPr/>
        </p:nvSpPr>
        <p:spPr>
          <a:xfrm>
            <a:off x="212835" y="1312922"/>
            <a:ext cx="8718331" cy="4232156"/>
          </a:xfrm>
          <a:prstGeom prst="rect">
            <a:avLst/>
          </a:prstGeom>
          <a:noFill/>
          <a:ln>
            <a:noFill/>
          </a:ln>
        </p:spPr>
        <p:txBody>
          <a:bodyPr spcFirstLastPara="1" wrap="square" lIns="0" tIns="0" rIns="0" bIns="0" anchor="t" anchorCtr="0">
            <a:noAutofit/>
          </a:bodyPr>
          <a:lstStyle/>
          <a:p>
            <a:pPr marL="698447">
              <a:buClr>
                <a:schemeClr val="lt1"/>
              </a:buClr>
              <a:buSzPts val="2200"/>
            </a:pPr>
            <a:r>
              <a:rPr lang="en-US" sz="3600" b="1" dirty="0">
                <a:solidFill>
                  <a:srgbClr val="FFC000"/>
                </a:solidFill>
                <a:latin typeface="Muli"/>
                <a:ea typeface="Muli"/>
                <a:cs typeface="Muli"/>
                <a:sym typeface="Muli"/>
              </a:rPr>
              <a:t>Three New Studies of PBL</a:t>
            </a:r>
          </a:p>
          <a:p>
            <a:pPr marL="698447">
              <a:buClr>
                <a:schemeClr val="lt1"/>
              </a:buClr>
              <a:buSzPts val="2200"/>
            </a:pPr>
            <a:endParaRPr lang="en-US" sz="1050" b="1" dirty="0">
              <a:solidFill>
                <a:schemeClr val="bg1"/>
              </a:solidFill>
              <a:latin typeface="Muli"/>
              <a:ea typeface="Muli"/>
              <a:cs typeface="Muli"/>
              <a:sym typeface="Muli"/>
            </a:endParaRPr>
          </a:p>
          <a:p>
            <a:pPr marL="698447">
              <a:buClr>
                <a:schemeClr val="lt1"/>
              </a:buClr>
              <a:buSzPts val="2200"/>
            </a:pPr>
            <a:r>
              <a:rPr lang="en-US" sz="2400" b="1" dirty="0">
                <a:solidFill>
                  <a:srgbClr val="FFFF00"/>
                </a:solidFill>
                <a:ea typeface="Muli"/>
                <a:cs typeface="Muli"/>
                <a:sym typeface="Muli"/>
              </a:rPr>
              <a:t>2. Third Grade Science and Social-Emotional Learning (SEL)</a:t>
            </a:r>
          </a:p>
          <a:p>
            <a:pPr marL="698447">
              <a:buClr>
                <a:schemeClr val="lt1"/>
              </a:buClr>
              <a:buSzPts val="2200"/>
            </a:pPr>
            <a:endParaRPr lang="en-US" sz="1050" b="1" dirty="0">
              <a:solidFill>
                <a:srgbClr val="FFFF00"/>
              </a:solidFill>
              <a:ea typeface="Muli"/>
              <a:cs typeface="Muli"/>
              <a:sym typeface="Muli"/>
            </a:endParaRPr>
          </a:p>
          <a:p>
            <a:pPr marL="955622" indent="-257175">
              <a:buClr>
                <a:schemeClr val="lt1"/>
              </a:buClr>
              <a:buSzPts val="2200"/>
              <a:buFont typeface="Arial" panose="020B0604020202020204" pitchFamily="34" charset="0"/>
              <a:buChar char="•"/>
            </a:pPr>
            <a:r>
              <a:rPr lang="en-US" b="1" dirty="0">
                <a:solidFill>
                  <a:srgbClr val="FFFF00"/>
                </a:solidFill>
                <a:ea typeface="Muli"/>
                <a:cs typeface="Muli"/>
                <a:sym typeface="Muli"/>
              </a:rPr>
              <a:t>3rd graders in PBL classrooms performed 8 percentage points better on a science assessment than students in traditional classrooms.</a:t>
            </a:r>
          </a:p>
          <a:p>
            <a:pPr marL="955622" indent="-257175">
              <a:buClr>
                <a:schemeClr val="lt1"/>
              </a:buClr>
              <a:buSzPts val="2200"/>
              <a:buFont typeface="Arial" panose="020B0604020202020204" pitchFamily="34" charset="0"/>
              <a:buChar char="•"/>
            </a:pPr>
            <a:endParaRPr lang="en-US" sz="900" b="1" dirty="0">
              <a:solidFill>
                <a:srgbClr val="FFFF00"/>
              </a:solidFill>
              <a:ea typeface="Muli"/>
              <a:cs typeface="Muli"/>
              <a:sym typeface="Muli"/>
            </a:endParaRPr>
          </a:p>
          <a:p>
            <a:pPr marL="955622" indent="-257175">
              <a:buClr>
                <a:schemeClr val="lt1"/>
              </a:buClr>
              <a:buSzPts val="2200"/>
              <a:buFont typeface="Arial" panose="020B0604020202020204" pitchFamily="34" charset="0"/>
              <a:buChar char="•"/>
            </a:pPr>
            <a:r>
              <a:rPr lang="en-US" b="1" dirty="0">
                <a:solidFill>
                  <a:srgbClr val="FFFF00"/>
                </a:solidFill>
                <a:ea typeface="Muli"/>
                <a:cs typeface="Muli"/>
                <a:sym typeface="Muli"/>
              </a:rPr>
              <a:t>“Significant and positive effects” found on social and emotional learning related to science learning. “Specifically, students more frequently reported the value of reflection and collaboration.”</a:t>
            </a:r>
          </a:p>
          <a:p>
            <a:pPr marL="698447">
              <a:buClr>
                <a:schemeClr val="lt1"/>
              </a:buClr>
              <a:buSzPts val="2200"/>
            </a:pPr>
            <a:endParaRPr lang="en-US" sz="2700" b="1" dirty="0">
              <a:solidFill>
                <a:schemeClr val="bg1"/>
              </a:solidFill>
              <a:ea typeface="Muli"/>
              <a:cs typeface="Muli"/>
              <a:sym typeface="Muli"/>
            </a:endParaRPr>
          </a:p>
          <a:p>
            <a:pPr marL="698447">
              <a:buClr>
                <a:schemeClr val="lt1"/>
              </a:buClr>
              <a:buSzPts val="2200"/>
            </a:pPr>
            <a:r>
              <a:rPr lang="en-US" b="1" i="1" dirty="0">
                <a:solidFill>
                  <a:srgbClr val="FFFF00"/>
                </a:solidFill>
                <a:ea typeface="Muli"/>
                <a:cs typeface="Muli"/>
                <a:sym typeface="Muli"/>
              </a:rPr>
              <a:t>“Assessing the Effect of ML-PBL on Science Learning” (</a:t>
            </a:r>
            <a:r>
              <a:rPr lang="en-US" b="1" i="1" dirty="0" err="1">
                <a:solidFill>
                  <a:srgbClr val="FFFF00"/>
                </a:solidFill>
                <a:ea typeface="Muli"/>
                <a:cs typeface="Muli"/>
                <a:sym typeface="Muli"/>
              </a:rPr>
              <a:t>Krajcik</a:t>
            </a:r>
            <a:r>
              <a:rPr lang="en-US" b="1" i="1" dirty="0">
                <a:solidFill>
                  <a:srgbClr val="FFFF00"/>
                </a:solidFill>
                <a:ea typeface="Muli"/>
                <a:cs typeface="Muli"/>
                <a:sym typeface="Muli"/>
              </a:rPr>
              <a:t> et al., 2021).</a:t>
            </a:r>
          </a:p>
          <a:p>
            <a:pPr marL="698447">
              <a:buClr>
                <a:schemeClr val="lt1"/>
              </a:buClr>
              <a:buSzPts val="2200"/>
            </a:pPr>
            <a:endParaRPr lang="en-US" sz="900" b="1" i="1" dirty="0">
              <a:solidFill>
                <a:srgbClr val="FFFF00"/>
              </a:solidFill>
              <a:ea typeface="Muli"/>
              <a:cs typeface="Muli"/>
              <a:sym typeface="Muli"/>
            </a:endParaRPr>
          </a:p>
          <a:p>
            <a:pPr marL="698447">
              <a:buClr>
                <a:schemeClr val="lt1"/>
              </a:buClr>
              <a:buSzPts val="2200"/>
            </a:pPr>
            <a:r>
              <a:rPr lang="en-US" b="1" dirty="0">
                <a:solidFill>
                  <a:schemeClr val="bg1"/>
                </a:solidFill>
                <a:ea typeface="Muli"/>
                <a:cs typeface="Muli"/>
                <a:sym typeface="Muli"/>
              </a:rPr>
              <a:t>https://mlpbl.open3d.science/</a:t>
            </a:r>
            <a:r>
              <a:rPr lang="en-US" b="1" dirty="0" err="1">
                <a:solidFill>
                  <a:schemeClr val="bg1"/>
                </a:solidFill>
                <a:ea typeface="Muli"/>
                <a:cs typeface="Muli"/>
                <a:sym typeface="Muli"/>
              </a:rPr>
              <a:t>techreport</a:t>
            </a:r>
            <a:endParaRPr lang="en-US" b="1" dirty="0">
              <a:solidFill>
                <a:schemeClr val="bg1"/>
              </a:solidFill>
              <a:ea typeface="Muli"/>
              <a:cs typeface="Muli"/>
              <a:sym typeface="Muli"/>
            </a:endParaRPr>
          </a:p>
          <a:p>
            <a:pPr marL="698447">
              <a:buClr>
                <a:schemeClr val="lt1"/>
              </a:buClr>
              <a:buSzPts val="2200"/>
            </a:pPr>
            <a:endParaRPr lang="en-US" sz="2700" b="1" dirty="0">
              <a:solidFill>
                <a:schemeClr val="bg1"/>
              </a:solidFill>
              <a:latin typeface="Muli"/>
              <a:ea typeface="Muli"/>
              <a:cs typeface="Muli"/>
              <a:sym typeface="Muli"/>
            </a:endParaRPr>
          </a:p>
          <a:p>
            <a:pPr marL="698447">
              <a:buClr>
                <a:schemeClr val="lt1"/>
              </a:buClr>
              <a:buSzPts val="2200"/>
            </a:pPr>
            <a:endParaRPr lang="en-US" sz="2700" b="1" dirty="0">
              <a:solidFill>
                <a:schemeClr val="bg1"/>
              </a:solidFill>
              <a:latin typeface="Muli"/>
              <a:ea typeface="Muli"/>
              <a:cs typeface="Muli"/>
              <a:sym typeface="Muli"/>
            </a:endParaRPr>
          </a:p>
        </p:txBody>
      </p:sp>
    </p:spTree>
    <p:extLst>
      <p:ext uri="{BB962C8B-B14F-4D97-AF65-F5344CB8AC3E}">
        <p14:creationId xmlns:p14="http://schemas.microsoft.com/office/powerpoint/2010/main" val="213658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1600400" y="1371600"/>
            <a:ext cx="6857700" cy="323100"/>
          </a:xfrm>
          <a:prstGeom prst="rect">
            <a:avLst/>
          </a:prstGeom>
          <a:noFill/>
          <a:ln>
            <a:noFill/>
          </a:ln>
        </p:spPr>
        <p:txBody>
          <a:bodyPr spcFirstLastPara="1" wrap="square" lIns="0" tIns="0" rIns="0" bIns="0" anchor="t" anchorCtr="0">
            <a:noAutofit/>
          </a:bodyPr>
          <a:lstStyle/>
          <a:p>
            <a:pPr algn="r">
              <a:buClr>
                <a:srgbClr val="FFF200"/>
              </a:buClr>
              <a:buSzPts val="2100"/>
            </a:pPr>
            <a:endParaRPr sz="2200" b="1" dirty="0">
              <a:solidFill>
                <a:srgbClr val="FFFF00"/>
              </a:solidFill>
              <a:latin typeface="Muli"/>
              <a:ea typeface="Muli"/>
              <a:cs typeface="Muli"/>
              <a:sym typeface="Muli"/>
            </a:endParaRPr>
          </a:p>
        </p:txBody>
      </p:sp>
      <p:sp>
        <p:nvSpPr>
          <p:cNvPr id="309" name="Google Shape;309;p60"/>
          <p:cNvSpPr/>
          <p:nvPr/>
        </p:nvSpPr>
        <p:spPr>
          <a:xfrm>
            <a:off x="212835" y="1312922"/>
            <a:ext cx="8718331" cy="4232156"/>
          </a:xfrm>
          <a:prstGeom prst="rect">
            <a:avLst/>
          </a:prstGeom>
          <a:noFill/>
          <a:ln>
            <a:noFill/>
          </a:ln>
        </p:spPr>
        <p:txBody>
          <a:bodyPr spcFirstLastPara="1" wrap="square" lIns="0" tIns="0" rIns="0" bIns="0" anchor="t" anchorCtr="0">
            <a:noAutofit/>
          </a:bodyPr>
          <a:lstStyle/>
          <a:p>
            <a:pPr marL="698447">
              <a:buClr>
                <a:schemeClr val="lt1"/>
              </a:buClr>
              <a:buSzPts val="2200"/>
            </a:pPr>
            <a:r>
              <a:rPr lang="en-US" sz="3600" b="1" dirty="0">
                <a:solidFill>
                  <a:srgbClr val="FFC000"/>
                </a:solidFill>
                <a:latin typeface="Muli"/>
                <a:ea typeface="Muli"/>
                <a:cs typeface="Muli"/>
                <a:sym typeface="Muli"/>
              </a:rPr>
              <a:t>Three New Studies of PBL</a:t>
            </a:r>
          </a:p>
          <a:p>
            <a:pPr marL="698447" algn="r">
              <a:buClr>
                <a:schemeClr val="lt1"/>
              </a:buClr>
              <a:buSzPts val="2200"/>
            </a:pPr>
            <a:endParaRPr lang="en-US" sz="900" b="1" i="1" dirty="0">
              <a:solidFill>
                <a:schemeClr val="bg1"/>
              </a:solidFill>
              <a:latin typeface="Muli"/>
              <a:ea typeface="Muli"/>
              <a:cs typeface="Muli"/>
              <a:sym typeface="Muli"/>
            </a:endParaRPr>
          </a:p>
          <a:p>
            <a:pPr marL="698447">
              <a:buClr>
                <a:schemeClr val="lt1"/>
              </a:buClr>
              <a:buSzPts val="2200"/>
            </a:pPr>
            <a:r>
              <a:rPr lang="en-US" sz="2400" b="1" dirty="0">
                <a:solidFill>
                  <a:srgbClr val="FFFF00"/>
                </a:solidFill>
              </a:rPr>
              <a:t>3. High School Advanced Placement Environmental Science </a:t>
            </a:r>
          </a:p>
          <a:p>
            <a:pPr marL="698447">
              <a:buClr>
                <a:schemeClr val="lt1"/>
              </a:buClr>
              <a:buSzPts val="2200"/>
            </a:pPr>
            <a:r>
              <a:rPr lang="en-US" sz="2400" b="1" dirty="0">
                <a:solidFill>
                  <a:srgbClr val="FFFF00"/>
                </a:solidFill>
              </a:rPr>
              <a:t>    and U.S. Government &amp; Politics</a:t>
            </a:r>
          </a:p>
          <a:p>
            <a:pPr marL="698447">
              <a:buClr>
                <a:schemeClr val="lt1"/>
              </a:buClr>
              <a:buSzPts val="2200"/>
            </a:pPr>
            <a:endParaRPr lang="en-US" sz="900" dirty="0">
              <a:solidFill>
                <a:srgbClr val="FFFF00"/>
              </a:solidFill>
            </a:endParaRPr>
          </a:p>
          <a:p>
            <a:pPr marL="955622" indent="-257175">
              <a:buClr>
                <a:schemeClr val="lt1"/>
              </a:buClr>
              <a:buSzPts val="2200"/>
              <a:buFont typeface="Arial" panose="020B0604020202020204" pitchFamily="34" charset="0"/>
              <a:buChar char="•"/>
            </a:pPr>
            <a:r>
              <a:rPr lang="en-US" b="1" dirty="0">
                <a:solidFill>
                  <a:srgbClr val="FFFF00"/>
                </a:solidFill>
              </a:rPr>
              <a:t>Students taught with a PBL approach passed their AP tests at an 8% higher rate than students in traditionally taught classrooms. In the second year of the study the rate increased to 10%.</a:t>
            </a:r>
          </a:p>
          <a:p>
            <a:pPr marL="955622" indent="-257175">
              <a:buClr>
                <a:schemeClr val="lt1"/>
              </a:buClr>
              <a:buSzPts val="2200"/>
              <a:buFont typeface="Arial" panose="020B0604020202020204" pitchFamily="34" charset="0"/>
              <a:buChar char="•"/>
            </a:pPr>
            <a:endParaRPr lang="en-US" sz="900" b="1" dirty="0">
              <a:solidFill>
                <a:srgbClr val="FFFF00"/>
              </a:solidFill>
            </a:endParaRPr>
          </a:p>
          <a:p>
            <a:pPr marL="955622" indent="-257175">
              <a:buClr>
                <a:schemeClr val="lt1"/>
              </a:buClr>
              <a:buSzPts val="2200"/>
              <a:buFont typeface="Arial" panose="020B0604020202020204" pitchFamily="34" charset="0"/>
              <a:buChar char="•"/>
            </a:pPr>
            <a:r>
              <a:rPr lang="en-US" b="1" dirty="0">
                <a:solidFill>
                  <a:srgbClr val="FFFF00"/>
                </a:solidFill>
              </a:rPr>
              <a:t>Students from low-income households gained as much as higher-income students.</a:t>
            </a:r>
          </a:p>
          <a:p>
            <a:pPr marL="698447">
              <a:buClr>
                <a:schemeClr val="lt1"/>
              </a:buClr>
              <a:buSzPts val="2200"/>
            </a:pPr>
            <a:endParaRPr lang="en-US" sz="2100" b="1" dirty="0">
              <a:solidFill>
                <a:srgbClr val="FFFF00"/>
              </a:solidFill>
            </a:endParaRPr>
          </a:p>
          <a:p>
            <a:pPr marL="698447">
              <a:buClr>
                <a:schemeClr val="lt1"/>
              </a:buClr>
              <a:buSzPts val="2200"/>
            </a:pPr>
            <a:r>
              <a:rPr lang="en-US" b="1" i="1" dirty="0">
                <a:solidFill>
                  <a:srgbClr val="FFFF00"/>
                </a:solidFill>
              </a:rPr>
              <a:t>“Knowledge in Action Efficacy Study Over Two Years” (Saavedra et al., 2021).</a:t>
            </a:r>
          </a:p>
          <a:p>
            <a:pPr marL="698447">
              <a:buClr>
                <a:schemeClr val="lt1"/>
              </a:buClr>
              <a:buSzPts val="2200"/>
            </a:pPr>
            <a:endParaRPr lang="en-US" sz="900" b="1" i="1" dirty="0">
              <a:solidFill>
                <a:schemeClr val="bg1"/>
              </a:solidFill>
              <a:latin typeface="Muli"/>
              <a:ea typeface="Muli"/>
              <a:cs typeface="Muli"/>
              <a:sym typeface="Muli"/>
            </a:endParaRPr>
          </a:p>
          <a:p>
            <a:pPr marL="698447">
              <a:buClr>
                <a:schemeClr val="lt1"/>
              </a:buClr>
              <a:buSzPts val="2200"/>
            </a:pPr>
            <a:r>
              <a:rPr lang="en-US" b="1" dirty="0" err="1">
                <a:solidFill>
                  <a:schemeClr val="bg1"/>
                </a:solidFill>
                <a:latin typeface="Muli"/>
                <a:ea typeface="Muli"/>
                <a:cs typeface="Muli"/>
                <a:sym typeface="Muli"/>
              </a:rPr>
              <a:t>www.edutopia.org</a:t>
            </a:r>
            <a:r>
              <a:rPr lang="en-US" b="1" dirty="0">
                <a:solidFill>
                  <a:schemeClr val="bg1"/>
                </a:solidFill>
                <a:latin typeface="Muli"/>
                <a:ea typeface="Muli"/>
                <a:cs typeface="Muli"/>
                <a:sym typeface="Muli"/>
              </a:rPr>
              <a:t>/article/new-research-makes-powerful-case-</a:t>
            </a:r>
            <a:r>
              <a:rPr lang="en-US" b="1" dirty="0" err="1">
                <a:solidFill>
                  <a:schemeClr val="bg1"/>
                </a:solidFill>
                <a:latin typeface="Muli"/>
                <a:ea typeface="Muli"/>
                <a:cs typeface="Muli"/>
                <a:sym typeface="Muli"/>
              </a:rPr>
              <a:t>pbl</a:t>
            </a:r>
            <a:endParaRPr lang="en-US" b="1" dirty="0">
              <a:solidFill>
                <a:schemeClr val="bg1"/>
              </a:solidFill>
              <a:latin typeface="Muli"/>
              <a:ea typeface="Muli"/>
              <a:cs typeface="Muli"/>
              <a:sym typeface="Muli"/>
            </a:endParaRPr>
          </a:p>
        </p:txBody>
      </p:sp>
    </p:spTree>
    <p:extLst>
      <p:ext uri="{BB962C8B-B14F-4D97-AF65-F5344CB8AC3E}">
        <p14:creationId xmlns:p14="http://schemas.microsoft.com/office/powerpoint/2010/main" val="979945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DD5D-0564-474C-8934-3D5B58992D4E}"/>
              </a:ext>
            </a:extLst>
          </p:cNvPr>
          <p:cNvSpPr>
            <a:spLocks noGrp="1"/>
          </p:cNvSpPr>
          <p:nvPr>
            <p:ph type="title"/>
          </p:nvPr>
        </p:nvSpPr>
        <p:spPr>
          <a:xfrm>
            <a:off x="486697" y="1329200"/>
            <a:ext cx="4939868" cy="1257452"/>
          </a:xfrm>
        </p:spPr>
        <p:txBody>
          <a:bodyPr>
            <a:normAutofit/>
          </a:bodyPr>
          <a:lstStyle/>
          <a:p>
            <a:r>
              <a:rPr lang="en-US" b="1" dirty="0"/>
              <a:t>Agenda</a:t>
            </a:r>
          </a:p>
        </p:txBody>
      </p:sp>
      <p:graphicFrame>
        <p:nvGraphicFramePr>
          <p:cNvPr id="6" name="TextBox 4">
            <a:extLst>
              <a:ext uri="{FF2B5EF4-FFF2-40B4-BE49-F238E27FC236}">
                <a16:creationId xmlns:a16="http://schemas.microsoft.com/office/drawing/2014/main" id="{406D8FC0-88A1-4E74-9234-D36D63307301}"/>
              </a:ext>
            </a:extLst>
          </p:cNvPr>
          <p:cNvGraphicFramePr>
            <a:graphicFrameLocks noGrp="1"/>
          </p:cNvGraphicFramePr>
          <p:nvPr>
            <p:ph idx="1"/>
            <p:extLst>
              <p:ext uri="{D42A27DB-BD31-4B8C-83A1-F6EECF244321}">
                <p14:modId xmlns:p14="http://schemas.microsoft.com/office/powerpoint/2010/main" val="591458802"/>
              </p:ext>
            </p:extLst>
          </p:nvPr>
        </p:nvGraphicFramePr>
        <p:xfrm>
          <a:off x="479748" y="2357242"/>
          <a:ext cx="4939867" cy="2839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1B422BB2-251D-4B1E-B561-FDD7DFAF5007}"/>
              </a:ext>
            </a:extLst>
          </p:cNvPr>
          <p:cNvPicPr>
            <a:picLocks noChangeAspect="1"/>
          </p:cNvPicPr>
          <p:nvPr/>
        </p:nvPicPr>
        <p:blipFill rotWithShape="1">
          <a:blip r:embed="rId7"/>
          <a:srcRect l="45265" r="14534" b="1"/>
          <a:stretch/>
        </p:blipFill>
        <p:spPr>
          <a:xfrm>
            <a:off x="6144768" y="1337312"/>
            <a:ext cx="2519485" cy="4183378"/>
          </a:xfrm>
          <a:prstGeom prst="rect">
            <a:avLst/>
          </a:prstGeom>
          <a:effectLst/>
        </p:spPr>
      </p:pic>
    </p:spTree>
    <p:extLst>
      <p:ext uri="{BB962C8B-B14F-4D97-AF65-F5344CB8AC3E}">
        <p14:creationId xmlns:p14="http://schemas.microsoft.com/office/powerpoint/2010/main" val="179403186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728B5CDE-A12D-024E-8FD1-30C571BD78BE}"/>
              </a:ext>
            </a:extLst>
          </p:cNvPr>
          <p:cNvGraphicFramePr>
            <a:graphicFrameLocks/>
          </p:cNvGraphicFramePr>
          <p:nvPr>
            <p:extLst>
              <p:ext uri="{D42A27DB-BD31-4B8C-83A1-F6EECF244321}">
                <p14:modId xmlns:p14="http://schemas.microsoft.com/office/powerpoint/2010/main" val="3925045061"/>
              </p:ext>
            </p:extLst>
          </p:nvPr>
        </p:nvGraphicFramePr>
        <p:xfrm>
          <a:off x="4894090" y="231086"/>
          <a:ext cx="424991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11">
            <a:extLst>
              <a:ext uri="{FF2B5EF4-FFF2-40B4-BE49-F238E27FC236}">
                <a16:creationId xmlns:a16="http://schemas.microsoft.com/office/drawing/2014/main" id="{CFAE3D3B-DE3D-7344-8F59-E2E65319DF16}"/>
              </a:ext>
            </a:extLst>
          </p:cNvPr>
          <p:cNvSpPr>
            <a:spLocks noChangeArrowheads="1"/>
          </p:cNvSpPr>
          <p:nvPr/>
        </p:nvSpPr>
        <p:spPr bwMode="auto">
          <a:xfrm>
            <a:off x="763252" y="1847272"/>
            <a:ext cx="3429000" cy="283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dirty="0">
                <a:latin typeface="Handwriting - Dakota" charset="0"/>
              </a:rPr>
              <a:t>The belief that all genuine education comes about through experience does not mean that all experiences are genuinely or equally educative.</a:t>
            </a:r>
          </a:p>
          <a:p>
            <a:pPr>
              <a:spcBef>
                <a:spcPct val="0"/>
              </a:spcBef>
              <a:buFontTx/>
              <a:buNone/>
            </a:pPr>
            <a:endParaRPr lang="en-US" altLang="en-US" sz="1050" dirty="0">
              <a:latin typeface="Handwriting - Dakota" charset="0"/>
            </a:endParaRPr>
          </a:p>
          <a:p>
            <a:pPr>
              <a:spcBef>
                <a:spcPct val="0"/>
              </a:spcBef>
              <a:buFontTx/>
              <a:buNone/>
            </a:pPr>
            <a:r>
              <a:rPr lang="en-US" altLang="en-US" sz="2400" dirty="0">
                <a:latin typeface="Handwriting - Dakota" charset="0"/>
              </a:rPr>
              <a:t>- John Dewey</a:t>
            </a:r>
          </a:p>
        </p:txBody>
      </p:sp>
    </p:spTree>
    <p:extLst>
      <p:ext uri="{BB962C8B-B14F-4D97-AF65-F5344CB8AC3E}">
        <p14:creationId xmlns:p14="http://schemas.microsoft.com/office/powerpoint/2010/main" val="1715831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creen Shot 2015-07-10 at 4.45.04 PM.png">
            <a:extLst>
              <a:ext uri="{FF2B5EF4-FFF2-40B4-BE49-F238E27FC236}">
                <a16:creationId xmlns:a16="http://schemas.microsoft.com/office/drawing/2014/main" id="{C0EFE33A-3575-7340-A03E-F04F08D8E3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85851"/>
            <a:ext cx="5429250" cy="39612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Box 4">
            <a:extLst>
              <a:ext uri="{FF2B5EF4-FFF2-40B4-BE49-F238E27FC236}">
                <a16:creationId xmlns:a16="http://schemas.microsoft.com/office/drawing/2014/main" id="{9348D5DF-4C1C-AF42-BE63-2A22AD1D5FCB}"/>
              </a:ext>
            </a:extLst>
          </p:cNvPr>
          <p:cNvSpPr txBox="1">
            <a:spLocks noChangeArrowheads="1"/>
          </p:cNvSpPr>
          <p:nvPr/>
        </p:nvSpPr>
        <p:spPr bwMode="auto">
          <a:xfrm>
            <a:off x="3371850" y="5143500"/>
            <a:ext cx="251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eaLnBrk="1" hangingPunct="1">
              <a:spcBef>
                <a:spcPct val="0"/>
              </a:spcBef>
              <a:buFontTx/>
              <a:buNone/>
            </a:pPr>
            <a:r>
              <a:rPr lang="en-US" altLang="en-US" sz="2400" b="1">
                <a:solidFill>
                  <a:srgbClr val="00B0F0"/>
                </a:solidFill>
                <a:latin typeface="Calibri" panose="020F0502020204030204" pitchFamily="34" charset="0"/>
              </a:rPr>
              <a:t>“Dessert” Project</a:t>
            </a:r>
            <a:endParaRPr lang="en-US" altLang="en-US" sz="2400" b="1" dirty="0">
              <a:solidFill>
                <a:srgbClr val="00B0F0"/>
              </a:solidFill>
              <a:latin typeface="Calibri" panose="020F0502020204030204" pitchFamily="34" charset="0"/>
            </a:endParaRPr>
          </a:p>
        </p:txBody>
      </p:sp>
    </p:spTree>
    <p:extLst>
      <p:ext uri="{BB962C8B-B14F-4D97-AF65-F5344CB8AC3E}">
        <p14:creationId xmlns:p14="http://schemas.microsoft.com/office/powerpoint/2010/main" val="1610682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CA769D-B742-C647-A970-BD09B1959BBD}"/>
              </a:ext>
            </a:extLst>
          </p:cNvPr>
          <p:cNvPicPr>
            <a:picLocks noChangeAspect="1"/>
          </p:cNvPicPr>
          <p:nvPr/>
        </p:nvPicPr>
        <p:blipFill>
          <a:blip r:embed="rId3"/>
          <a:stretch>
            <a:fillRect/>
          </a:stretch>
        </p:blipFill>
        <p:spPr>
          <a:xfrm>
            <a:off x="1262063" y="1038225"/>
            <a:ext cx="6619875" cy="4781550"/>
          </a:xfrm>
          <a:prstGeom prst="rect">
            <a:avLst/>
          </a:prstGeom>
        </p:spPr>
      </p:pic>
    </p:spTree>
    <p:extLst>
      <p:ext uri="{BB962C8B-B14F-4D97-AF65-F5344CB8AC3E}">
        <p14:creationId xmlns:p14="http://schemas.microsoft.com/office/powerpoint/2010/main" val="1759444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9EEB204-6FBF-BC4E-9DC8-4A37A814DE13}"/>
              </a:ext>
            </a:extLst>
          </p:cNvPr>
          <p:cNvPicPr>
            <a:picLocks noChangeAspect="1"/>
          </p:cNvPicPr>
          <p:nvPr/>
        </p:nvPicPr>
        <p:blipFill>
          <a:blip r:embed="rId3"/>
          <a:stretch>
            <a:fillRect/>
          </a:stretch>
        </p:blipFill>
        <p:spPr>
          <a:xfrm>
            <a:off x="1585915" y="1066450"/>
            <a:ext cx="5886632" cy="4559254"/>
          </a:xfrm>
          <a:prstGeom prst="rect">
            <a:avLst/>
          </a:prstGeom>
        </p:spPr>
      </p:pic>
    </p:spTree>
    <p:extLst>
      <p:ext uri="{BB962C8B-B14F-4D97-AF65-F5344CB8AC3E}">
        <p14:creationId xmlns:p14="http://schemas.microsoft.com/office/powerpoint/2010/main" val="155764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8712653-D0CF-9044-90C4-B102B43132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049536"/>
            <a:ext cx="3600450" cy="475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017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TextBox 2">
            <a:extLst>
              <a:ext uri="{FF2B5EF4-FFF2-40B4-BE49-F238E27FC236}">
                <a16:creationId xmlns:a16="http://schemas.microsoft.com/office/drawing/2014/main" id="{5C4009A3-A2B6-B04A-8C19-CED55DCA801F}"/>
              </a:ext>
            </a:extLst>
          </p:cNvPr>
          <p:cNvSpPr txBox="1">
            <a:spLocks noChangeArrowheads="1"/>
          </p:cNvSpPr>
          <p:nvPr/>
        </p:nvSpPr>
        <p:spPr bwMode="auto">
          <a:xfrm>
            <a:off x="673326" y="1860519"/>
            <a:ext cx="4026208" cy="273578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rmAutofit fontScale="92500" lnSpcReduction="20000"/>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nSpc>
                <a:spcPct val="90000"/>
              </a:lnSpc>
              <a:spcBef>
                <a:spcPct val="0"/>
              </a:spcBef>
              <a:buNone/>
            </a:pPr>
            <a:r>
              <a:rPr lang="en-US" altLang="en-US" sz="2700" b="1" dirty="0">
                <a:latin typeface="+mn-lt"/>
                <a:ea typeface="+mn-ea"/>
              </a:rPr>
              <a:t>“Main Course” PBL Project:</a:t>
            </a:r>
          </a:p>
          <a:p>
            <a:pPr indent="-171450">
              <a:lnSpc>
                <a:spcPct val="90000"/>
              </a:lnSpc>
              <a:spcBef>
                <a:spcPct val="0"/>
              </a:spcBef>
              <a:buFont typeface="Arial" panose="020B0604020202020204" pitchFamily="34" charset="0"/>
              <a:buChar char="•"/>
            </a:pPr>
            <a:endParaRPr lang="en-US" altLang="en-US" sz="1500" dirty="0">
              <a:latin typeface="+mn-lt"/>
              <a:ea typeface="+mn-ea"/>
            </a:endParaRPr>
          </a:p>
          <a:p>
            <a:pPr indent="-171450">
              <a:lnSpc>
                <a:spcPct val="90000"/>
              </a:lnSpc>
              <a:spcBef>
                <a:spcPct val="0"/>
              </a:spcBef>
              <a:buFont typeface="Arial" panose="020B0604020202020204" pitchFamily="34" charset="0"/>
              <a:buChar char="•"/>
            </a:pPr>
            <a:r>
              <a:rPr lang="en-US" altLang="en-US" sz="2100" dirty="0">
                <a:latin typeface="+mn-lt"/>
                <a:ea typeface="+mn-ea"/>
              </a:rPr>
              <a:t> Students Skype with staff at Detroit Zoo, are told habitats for new animals are needed</a:t>
            </a:r>
          </a:p>
          <a:p>
            <a:pPr indent="-171450">
              <a:lnSpc>
                <a:spcPct val="90000"/>
              </a:lnSpc>
              <a:spcBef>
                <a:spcPct val="0"/>
              </a:spcBef>
              <a:buFont typeface="Arial" panose="020B0604020202020204" pitchFamily="34" charset="0"/>
              <a:buChar char="•"/>
            </a:pPr>
            <a:endParaRPr lang="en-US" altLang="en-US" sz="2100" dirty="0">
              <a:latin typeface="+mn-lt"/>
              <a:ea typeface="+mn-ea"/>
            </a:endParaRPr>
          </a:p>
          <a:p>
            <a:pPr indent="-171450">
              <a:lnSpc>
                <a:spcPct val="90000"/>
              </a:lnSpc>
              <a:spcBef>
                <a:spcPct val="0"/>
              </a:spcBef>
              <a:spcAft>
                <a:spcPts val="450"/>
              </a:spcAft>
              <a:buFont typeface="Arial" panose="020B0604020202020204" pitchFamily="34" charset="0"/>
              <a:buChar char="•"/>
            </a:pPr>
            <a:r>
              <a:rPr lang="en-US" altLang="en-US" sz="2100" dirty="0">
                <a:latin typeface="+mn-lt"/>
                <a:ea typeface="+mn-ea"/>
              </a:rPr>
              <a:t> Students design habitats &amp; write proposals</a:t>
            </a:r>
          </a:p>
          <a:p>
            <a:pPr indent="-171450">
              <a:lnSpc>
                <a:spcPct val="90000"/>
              </a:lnSpc>
              <a:spcBef>
                <a:spcPct val="0"/>
              </a:spcBef>
              <a:spcAft>
                <a:spcPts val="450"/>
              </a:spcAft>
              <a:buFont typeface="Arial" panose="020B0604020202020204" pitchFamily="34" charset="0"/>
              <a:buChar char="•"/>
            </a:pPr>
            <a:endParaRPr lang="en-US" altLang="en-US" sz="2100" dirty="0">
              <a:latin typeface="+mn-lt"/>
              <a:ea typeface="+mn-ea"/>
            </a:endParaRPr>
          </a:p>
          <a:p>
            <a:pPr indent="-171450">
              <a:lnSpc>
                <a:spcPct val="90000"/>
              </a:lnSpc>
              <a:spcBef>
                <a:spcPct val="0"/>
              </a:spcBef>
              <a:spcAft>
                <a:spcPts val="450"/>
              </a:spcAft>
              <a:buFont typeface="Arial" panose="020B0604020202020204" pitchFamily="34" charset="0"/>
              <a:buChar char="•"/>
            </a:pPr>
            <a:r>
              <a:rPr lang="en-US" altLang="en-US" sz="2100" dirty="0">
                <a:latin typeface="+mn-lt"/>
                <a:ea typeface="+mn-ea"/>
              </a:rPr>
              <a:t> Students present models of habitats to zoo’s education director      </a:t>
            </a:r>
          </a:p>
        </p:txBody>
      </p:sp>
      <p:graphicFrame>
        <p:nvGraphicFramePr>
          <p:cNvPr id="6" name="Chart 5">
            <a:extLst>
              <a:ext uri="{FF2B5EF4-FFF2-40B4-BE49-F238E27FC236}">
                <a16:creationId xmlns:a16="http://schemas.microsoft.com/office/drawing/2014/main" id="{728B5CDE-A12D-024E-8FD1-30C571BD78BE}"/>
              </a:ext>
            </a:extLst>
          </p:cNvPr>
          <p:cNvGraphicFramePr>
            <a:graphicFrameLocks/>
          </p:cNvGraphicFramePr>
          <p:nvPr>
            <p:extLst>
              <p:ext uri="{D42A27DB-BD31-4B8C-83A1-F6EECF244321}">
                <p14:modId xmlns:p14="http://schemas.microsoft.com/office/powerpoint/2010/main" val="4053770228"/>
              </p:ext>
            </p:extLst>
          </p:nvPr>
        </p:nvGraphicFramePr>
        <p:xfrm>
          <a:off x="4894090" y="857250"/>
          <a:ext cx="4249910"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7812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E867-C7BF-104C-9B71-9CDD352C828D}"/>
              </a:ext>
            </a:extLst>
          </p:cNvPr>
          <p:cNvSpPr>
            <a:spLocks noGrp="1"/>
          </p:cNvSpPr>
          <p:nvPr>
            <p:ph type="title"/>
          </p:nvPr>
        </p:nvSpPr>
        <p:spPr>
          <a:xfrm>
            <a:off x="401854" y="1381967"/>
            <a:ext cx="2401025" cy="2540623"/>
          </a:xfrm>
          <a:solidFill>
            <a:schemeClr val="accent4"/>
          </a:solidFill>
        </p:spPr>
        <p:txBody>
          <a:bodyPr anchor="b">
            <a:normAutofit fontScale="90000"/>
          </a:bodyPr>
          <a:lstStyle/>
          <a:p>
            <a:pPr algn="r"/>
            <a:r>
              <a:rPr lang="en-US" b="1" dirty="0">
                <a:solidFill>
                  <a:schemeClr val="bg1"/>
                </a:solidFill>
              </a:rPr>
              <a:t>Different Ways to Think About “Doing Projects”</a:t>
            </a:r>
          </a:p>
        </p:txBody>
      </p:sp>
      <p:sp>
        <p:nvSpPr>
          <p:cNvPr id="3" name="Content Placeholder 2">
            <a:extLst>
              <a:ext uri="{FF2B5EF4-FFF2-40B4-BE49-F238E27FC236}">
                <a16:creationId xmlns:a16="http://schemas.microsoft.com/office/drawing/2014/main" id="{0AA60A1C-4C3B-B541-86AF-9171246D971E}"/>
              </a:ext>
            </a:extLst>
          </p:cNvPr>
          <p:cNvSpPr>
            <a:spLocks noGrp="1"/>
          </p:cNvSpPr>
          <p:nvPr>
            <p:ph idx="1"/>
          </p:nvPr>
        </p:nvSpPr>
        <p:spPr>
          <a:xfrm>
            <a:off x="3607695" y="1344361"/>
            <a:ext cx="5134451" cy="4159535"/>
          </a:xfrm>
        </p:spPr>
        <p:txBody>
          <a:bodyPr anchor="ctr">
            <a:normAutofit lnSpcReduction="10000"/>
          </a:bodyPr>
          <a:lstStyle/>
          <a:p>
            <a:pPr marL="0" indent="0">
              <a:buNone/>
            </a:pPr>
            <a:r>
              <a:rPr lang="en-US" sz="1800" b="1" dirty="0"/>
              <a:t>Dessert/side dish: </a:t>
            </a:r>
          </a:p>
          <a:p>
            <a:pPr marL="0" indent="0">
              <a:buNone/>
            </a:pPr>
            <a:r>
              <a:rPr lang="en-US" sz="1800" dirty="0"/>
              <a:t>“Project” is typically a research/presentation or “make something” type of task; usually done individually; students often choose the topic but follow directions</a:t>
            </a:r>
          </a:p>
          <a:p>
            <a:pPr marL="0" indent="0">
              <a:buNone/>
            </a:pPr>
            <a:endParaRPr lang="en-US" sz="1800" b="1" dirty="0"/>
          </a:p>
          <a:p>
            <a:pPr marL="0" indent="0">
              <a:buNone/>
            </a:pPr>
            <a:r>
              <a:rPr lang="en-US" sz="1800" b="1" dirty="0"/>
              <a:t>Applied learning experience:</a:t>
            </a:r>
          </a:p>
          <a:p>
            <a:pPr marL="0" indent="0">
              <a:buNone/>
            </a:pPr>
            <a:r>
              <a:rPr lang="en-US" sz="1800" dirty="0"/>
              <a:t>Project is done </a:t>
            </a:r>
            <a:r>
              <a:rPr lang="en-US" sz="1800" i="1" dirty="0"/>
              <a:t>after </a:t>
            </a:r>
            <a:r>
              <a:rPr lang="en-US" sz="1800" dirty="0"/>
              <a:t>traditional instruction; “capstone” or “applied learning” experience</a:t>
            </a:r>
          </a:p>
          <a:p>
            <a:pPr marL="0" indent="0">
              <a:buNone/>
            </a:pPr>
            <a:endParaRPr lang="en-US" sz="1800" b="1" dirty="0"/>
          </a:p>
          <a:p>
            <a:pPr marL="0" indent="0">
              <a:buNone/>
            </a:pPr>
            <a:r>
              <a:rPr lang="en-US" sz="1800" b="1" dirty="0"/>
              <a:t>Main Course PBL:</a:t>
            </a:r>
          </a:p>
          <a:p>
            <a:pPr marL="0" indent="0">
              <a:buNone/>
            </a:pPr>
            <a:r>
              <a:rPr lang="en-US" sz="1800" dirty="0"/>
              <a:t>Knowledge &amp; skills are learned </a:t>
            </a:r>
            <a:r>
              <a:rPr lang="en-US" sz="1800" i="1" dirty="0"/>
              <a:t>through</a:t>
            </a:r>
            <a:r>
              <a:rPr lang="en-US" sz="1800" dirty="0"/>
              <a:t> doing the project; the project is the framework for instruction</a:t>
            </a:r>
          </a:p>
        </p:txBody>
      </p:sp>
    </p:spTree>
    <p:extLst>
      <p:ext uri="{BB962C8B-B14F-4D97-AF65-F5344CB8AC3E}">
        <p14:creationId xmlns:p14="http://schemas.microsoft.com/office/powerpoint/2010/main" val="2168274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A68FD-7513-554A-B292-34DDF2F91241}"/>
              </a:ext>
            </a:extLst>
          </p:cNvPr>
          <p:cNvPicPr>
            <a:picLocks noChangeAspect="1"/>
          </p:cNvPicPr>
          <p:nvPr/>
        </p:nvPicPr>
        <p:blipFill>
          <a:blip r:embed="rId2"/>
          <a:stretch>
            <a:fillRect/>
          </a:stretch>
        </p:blipFill>
        <p:spPr>
          <a:xfrm>
            <a:off x="5344938" y="1093382"/>
            <a:ext cx="2789014" cy="4178300"/>
          </a:xfrm>
          <a:prstGeom prst="rect">
            <a:avLst/>
          </a:prstGeom>
        </p:spPr>
      </p:pic>
      <p:pic>
        <p:nvPicPr>
          <p:cNvPr id="4" name="Picture 4">
            <a:extLst>
              <a:ext uri="{FF2B5EF4-FFF2-40B4-BE49-F238E27FC236}">
                <a16:creationId xmlns:a16="http://schemas.microsoft.com/office/drawing/2014/main" id="{B56EE911-1697-7841-B5F8-3249BAA61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94379" y="1082666"/>
            <a:ext cx="2820351" cy="4178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185BC9-F5B3-854C-97EE-261F062D1CBB}"/>
              </a:ext>
            </a:extLst>
          </p:cNvPr>
          <p:cNvSpPr txBox="1"/>
          <p:nvPr/>
        </p:nvSpPr>
        <p:spPr>
          <a:xfrm>
            <a:off x="3060452" y="5518150"/>
            <a:ext cx="4005840" cy="323165"/>
          </a:xfrm>
          <a:prstGeom prst="rect">
            <a:avLst/>
          </a:prstGeom>
          <a:noFill/>
        </p:spPr>
        <p:txBody>
          <a:bodyPr wrap="none" rtlCol="0">
            <a:spAutoFit/>
          </a:bodyPr>
          <a:lstStyle/>
          <a:p>
            <a:r>
              <a:rPr lang="en-US" sz="1500" b="1" dirty="0"/>
              <a:t>ASCD/Buck Institute for Education, 2018 &amp; 2015</a:t>
            </a:r>
          </a:p>
        </p:txBody>
      </p:sp>
    </p:spTree>
    <p:extLst>
      <p:ext uri="{BB962C8B-B14F-4D97-AF65-F5344CB8AC3E}">
        <p14:creationId xmlns:p14="http://schemas.microsoft.com/office/powerpoint/2010/main" val="1971061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4" name="Picture 3" descr="A picture containing black, sitting, bicycle, bus&#10;&#10;Description automatically generated">
            <a:extLst>
              <a:ext uri="{FF2B5EF4-FFF2-40B4-BE49-F238E27FC236}">
                <a16:creationId xmlns:a16="http://schemas.microsoft.com/office/drawing/2014/main" id="{99035FE8-C604-D044-9378-6DBAD99F6E15}"/>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604423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reen Shot 2013-08-12 at 3.53.28 PM.png">
            <a:extLst>
              <a:ext uri="{FF2B5EF4-FFF2-40B4-BE49-F238E27FC236}">
                <a16:creationId xmlns:a16="http://schemas.microsoft.com/office/drawing/2014/main" id="{0B3A195E-7BF9-5C42-ACEA-4CE724245C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1690" y="857250"/>
            <a:ext cx="44767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27BC7C29-BB8C-6A49-9F0D-9909624E16C7}"/>
              </a:ext>
            </a:extLst>
          </p:cNvPr>
          <p:cNvSpPr>
            <a:spLocks noChangeArrowheads="1"/>
          </p:cNvSpPr>
          <p:nvPr/>
        </p:nvSpPr>
        <p:spPr bwMode="auto">
          <a:xfrm>
            <a:off x="385175" y="1217080"/>
            <a:ext cx="224252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100" dirty="0">
                <a:solidFill>
                  <a:srgbClr val="C00000"/>
                </a:solidFill>
                <a:latin typeface="Gobold" charset="0"/>
              </a:rPr>
              <a:t>KEY</a:t>
            </a:r>
            <a:br>
              <a:rPr lang="en-US" altLang="en-US" sz="2100" dirty="0">
                <a:solidFill>
                  <a:srgbClr val="C00000"/>
                </a:solidFill>
                <a:latin typeface="Gobold" charset="0"/>
              </a:rPr>
            </a:br>
            <a:r>
              <a:rPr lang="en-US" altLang="en-US" sz="2100" dirty="0">
                <a:solidFill>
                  <a:srgbClr val="C00000"/>
                </a:solidFill>
                <a:latin typeface="Gobold" charset="0"/>
              </a:rPr>
              <a:t>KNOWLEDGE,</a:t>
            </a:r>
            <a:br>
              <a:rPr lang="en-US" altLang="en-US" sz="2100" dirty="0">
                <a:solidFill>
                  <a:srgbClr val="C00000"/>
                </a:solidFill>
                <a:latin typeface="Gobold" charset="0"/>
              </a:rPr>
            </a:br>
            <a:r>
              <a:rPr lang="en-US" altLang="en-US" sz="2100" dirty="0">
                <a:solidFill>
                  <a:srgbClr val="C00000"/>
                </a:solidFill>
                <a:latin typeface="Gobold" charset="0"/>
              </a:rPr>
              <a:t> UNDERSTANDING,</a:t>
            </a:r>
            <a:br>
              <a:rPr lang="en-US" altLang="en-US" sz="2100" dirty="0">
                <a:solidFill>
                  <a:srgbClr val="C00000"/>
                </a:solidFill>
                <a:latin typeface="Gobold" charset="0"/>
              </a:rPr>
            </a:br>
            <a:r>
              <a:rPr lang="en-US" altLang="en-US" sz="2100" dirty="0">
                <a:solidFill>
                  <a:srgbClr val="C00000"/>
                </a:solidFill>
                <a:latin typeface="Gobold" charset="0"/>
              </a:rPr>
              <a:t> &amp; SUCCESS</a:t>
            </a:r>
            <a:br>
              <a:rPr lang="en-US" altLang="en-US" sz="2100" dirty="0">
                <a:solidFill>
                  <a:srgbClr val="C00000"/>
                </a:solidFill>
                <a:latin typeface="Gobold" charset="0"/>
              </a:rPr>
            </a:br>
            <a:r>
              <a:rPr lang="en-US" altLang="en-US" sz="2100" dirty="0">
                <a:solidFill>
                  <a:srgbClr val="C00000"/>
                </a:solidFill>
                <a:latin typeface="Gobold" charset="0"/>
              </a:rPr>
              <a:t>SKILLS</a:t>
            </a:r>
          </a:p>
        </p:txBody>
      </p:sp>
    </p:spTree>
    <p:extLst>
      <p:ext uri="{BB962C8B-B14F-4D97-AF65-F5344CB8AC3E}">
        <p14:creationId xmlns:p14="http://schemas.microsoft.com/office/powerpoint/2010/main" val="2798620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21AAE-D449-8747-AF9E-2D919DB8C684}"/>
              </a:ext>
            </a:extLst>
          </p:cNvPr>
          <p:cNvSpPr/>
          <p:nvPr/>
        </p:nvSpPr>
        <p:spPr>
          <a:xfrm>
            <a:off x="5129408" y="1651590"/>
            <a:ext cx="4572000" cy="3139321"/>
          </a:xfrm>
          <a:prstGeom prst="rect">
            <a:avLst/>
          </a:prstGeom>
        </p:spPr>
        <p:txBody>
          <a:bodyPr>
            <a:spAutoFit/>
          </a:bodyPr>
          <a:lstStyle/>
          <a:p>
            <a:pPr>
              <a:defRPr/>
            </a:pPr>
            <a:r>
              <a:rPr lang="en-US" sz="3000" b="1" dirty="0">
                <a:solidFill>
                  <a:srgbClr val="B5121B"/>
                </a:solidFill>
              </a:rPr>
              <a:t>Success Skills:</a:t>
            </a:r>
          </a:p>
          <a:p>
            <a:pPr>
              <a:defRPr/>
            </a:pPr>
            <a:endParaRPr lang="en-US" sz="1200" b="1" dirty="0"/>
          </a:p>
          <a:p>
            <a:pPr marL="257175" indent="-257175">
              <a:spcAft>
                <a:spcPts val="900"/>
              </a:spcAft>
              <a:buFont typeface="Courier New"/>
              <a:buChar char="o"/>
              <a:defRPr/>
            </a:pPr>
            <a:r>
              <a:rPr lang="en-US" sz="2100" b="1" dirty="0"/>
              <a:t> Critical Thinking / </a:t>
            </a:r>
            <a:br>
              <a:rPr lang="en-US" sz="2100" b="1" dirty="0"/>
            </a:br>
            <a:r>
              <a:rPr lang="en-US" sz="2100" b="1" dirty="0"/>
              <a:t> Problem Solving</a:t>
            </a:r>
          </a:p>
          <a:p>
            <a:pPr marL="257175" indent="-257175">
              <a:spcAft>
                <a:spcPts val="900"/>
              </a:spcAft>
              <a:buFont typeface="Courier New"/>
              <a:buChar char="o"/>
              <a:defRPr/>
            </a:pPr>
            <a:r>
              <a:rPr lang="en-US" sz="2100" b="1" dirty="0"/>
              <a:t> Collaboration</a:t>
            </a:r>
          </a:p>
          <a:p>
            <a:pPr marL="257175" indent="-257175">
              <a:spcAft>
                <a:spcPts val="900"/>
              </a:spcAft>
              <a:buFont typeface="Courier New"/>
              <a:buChar char="o"/>
              <a:defRPr/>
            </a:pPr>
            <a:r>
              <a:rPr lang="en-US" sz="2100" b="1" dirty="0"/>
              <a:t> Communication</a:t>
            </a:r>
          </a:p>
          <a:p>
            <a:pPr marL="257175" indent="-257175">
              <a:spcAft>
                <a:spcPts val="900"/>
              </a:spcAft>
              <a:buFont typeface="Courier New"/>
              <a:buChar char="o"/>
              <a:defRPr/>
            </a:pPr>
            <a:r>
              <a:rPr lang="en-US" sz="2100" b="1" dirty="0"/>
              <a:t> Creativity/Innovation</a:t>
            </a:r>
          </a:p>
          <a:p>
            <a:pPr marL="257175" indent="-257175">
              <a:spcAft>
                <a:spcPts val="900"/>
              </a:spcAft>
              <a:buFont typeface="Courier New"/>
              <a:buChar char="o"/>
              <a:defRPr/>
            </a:pPr>
            <a:r>
              <a:rPr lang="en-US" sz="2100" b="1" dirty="0"/>
              <a:t> Project Management</a:t>
            </a:r>
          </a:p>
        </p:txBody>
      </p:sp>
      <p:pic>
        <p:nvPicPr>
          <p:cNvPr id="3" name="Picture 1" descr="gradcap.jpg">
            <a:extLst>
              <a:ext uri="{FF2B5EF4-FFF2-40B4-BE49-F238E27FC236}">
                <a16:creationId xmlns:a16="http://schemas.microsoft.com/office/drawing/2014/main" id="{A1026A32-6CFC-604F-9137-558877580A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06" y="1441407"/>
            <a:ext cx="4969702" cy="453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976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076E90-674E-1A4A-8A3E-5FA139543AFF}"/>
              </a:ext>
            </a:extLst>
          </p:cNvPr>
          <p:cNvSpPr/>
          <p:nvPr/>
        </p:nvSpPr>
        <p:spPr>
          <a:xfrm>
            <a:off x="584735" y="1311112"/>
            <a:ext cx="3305075" cy="4452501"/>
          </a:xfrm>
          <a:prstGeom prst="rect">
            <a:avLst/>
          </a:prstGeom>
        </p:spPr>
        <p:txBody>
          <a:bodyPr wrap="square">
            <a:spAutoFit/>
          </a:bodyPr>
          <a:lstStyle/>
          <a:p>
            <a:pPr>
              <a:spcBef>
                <a:spcPct val="0"/>
              </a:spcBef>
            </a:pPr>
            <a:r>
              <a:rPr lang="en-US" altLang="en-US" sz="3000" b="1" dirty="0">
                <a:solidFill>
                  <a:srgbClr val="C00000"/>
                </a:solidFill>
                <a:latin typeface="Calibri" panose="020F0502020204030204" pitchFamily="34" charset="0"/>
              </a:rPr>
              <a:t>Sustained Inquiry:</a:t>
            </a:r>
          </a:p>
          <a:p>
            <a:pPr>
              <a:spcBef>
                <a:spcPct val="0"/>
              </a:spcBef>
            </a:pPr>
            <a:endParaRPr lang="en-US" altLang="en-US" sz="900" b="1" dirty="0">
              <a:latin typeface="Calibri" panose="020F0502020204030204" pitchFamily="34" charset="0"/>
            </a:endParaRPr>
          </a:p>
          <a:p>
            <a:pPr>
              <a:spcBef>
                <a:spcPct val="0"/>
              </a:spcBef>
              <a:buFont typeface="Wingdings" pitchFamily="2" charset="2"/>
              <a:buChar char="q"/>
            </a:pPr>
            <a:r>
              <a:rPr lang="en-US" altLang="en-US" sz="2100" b="1" dirty="0">
                <a:latin typeface="Calibri" panose="020F0502020204030204" pitchFamily="34" charset="0"/>
              </a:rPr>
              <a:t> Not just “researching information” but also determining stakeholders’ needs &amp; wants, best way to use or do something </a:t>
            </a:r>
          </a:p>
          <a:p>
            <a:pPr>
              <a:spcBef>
                <a:spcPct val="0"/>
              </a:spcBef>
              <a:buFontTx/>
              <a:buNone/>
            </a:pPr>
            <a:endParaRPr lang="en-US" altLang="en-US" sz="1050" b="1" dirty="0">
              <a:latin typeface="Calibri" panose="020F0502020204030204" pitchFamily="34" charset="0"/>
            </a:endParaRPr>
          </a:p>
          <a:p>
            <a:pPr>
              <a:spcBef>
                <a:spcPct val="0"/>
              </a:spcBef>
              <a:spcAft>
                <a:spcPts val="450"/>
              </a:spcAft>
              <a:buFont typeface="Wingdings" pitchFamily="2" charset="2"/>
              <a:buChar char="q"/>
            </a:pPr>
            <a:r>
              <a:rPr lang="en-US" altLang="en-US" sz="2100" b="1" dirty="0">
                <a:latin typeface="Calibri" panose="020F0502020204030204" pitchFamily="34" charset="0"/>
              </a:rPr>
              <a:t>  In-depth, over time</a:t>
            </a:r>
          </a:p>
          <a:p>
            <a:pPr>
              <a:spcBef>
                <a:spcPct val="0"/>
              </a:spcBef>
              <a:spcAft>
                <a:spcPts val="450"/>
              </a:spcAft>
            </a:pPr>
            <a:endParaRPr lang="en-US" altLang="en-US" sz="900" b="1" dirty="0">
              <a:latin typeface="Calibri" panose="020F0502020204030204" pitchFamily="34" charset="0"/>
            </a:endParaRPr>
          </a:p>
          <a:p>
            <a:pPr>
              <a:spcBef>
                <a:spcPct val="0"/>
              </a:spcBef>
              <a:spcAft>
                <a:spcPts val="450"/>
              </a:spcAft>
              <a:buFont typeface="Wingdings" pitchFamily="2" charset="2"/>
              <a:buChar char="q"/>
            </a:pPr>
            <a:r>
              <a:rPr lang="en-US" altLang="en-US" sz="2100" b="1" dirty="0">
                <a:latin typeface="Calibri" panose="020F0502020204030204" pitchFamily="34" charset="0"/>
              </a:rPr>
              <a:t>  Driven by students’ questions</a:t>
            </a:r>
          </a:p>
          <a:p>
            <a:pPr>
              <a:spcBef>
                <a:spcPct val="0"/>
              </a:spcBef>
              <a:spcAft>
                <a:spcPts val="450"/>
              </a:spcAft>
            </a:pPr>
            <a:endParaRPr lang="en-US" altLang="en-US" sz="900" b="1" dirty="0">
              <a:latin typeface="Calibri" panose="020F0502020204030204" pitchFamily="34" charset="0"/>
            </a:endParaRPr>
          </a:p>
          <a:p>
            <a:pPr>
              <a:spcBef>
                <a:spcPct val="0"/>
              </a:spcBef>
              <a:spcAft>
                <a:spcPts val="450"/>
              </a:spcAft>
              <a:buFont typeface="Wingdings" pitchFamily="2" charset="2"/>
              <a:buChar char="q"/>
            </a:pPr>
            <a:r>
              <a:rPr lang="en-US" altLang="en-US" sz="2100" b="1" dirty="0">
                <a:latin typeface="Calibri" panose="020F0502020204030204" pitchFamily="34" charset="0"/>
              </a:rPr>
              <a:t>  Iterative process</a:t>
            </a:r>
          </a:p>
          <a:p>
            <a:pPr>
              <a:spcBef>
                <a:spcPct val="0"/>
              </a:spcBef>
              <a:spcAft>
                <a:spcPts val="450"/>
              </a:spcAft>
            </a:pPr>
            <a:endParaRPr lang="en-US" altLang="en-US" sz="600" dirty="0">
              <a:solidFill>
                <a:srgbClr val="800000"/>
              </a:solidFill>
              <a:latin typeface="Calibri" panose="020F0502020204030204" pitchFamily="34" charset="0"/>
            </a:endParaRPr>
          </a:p>
        </p:txBody>
      </p:sp>
      <p:pic>
        <p:nvPicPr>
          <p:cNvPr id="5" name="Picture 21" descr="magnifyglassgirl.jpg">
            <a:extLst>
              <a:ext uri="{FF2B5EF4-FFF2-40B4-BE49-F238E27FC236}">
                <a16:creationId xmlns:a16="http://schemas.microsoft.com/office/drawing/2014/main" id="{A35F7CEC-A118-8C41-83E6-963DBFB1CC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55103" y="2575360"/>
            <a:ext cx="5146047" cy="342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663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FEE096-6076-8042-A670-209A1C7B8577}"/>
              </a:ext>
            </a:extLst>
          </p:cNvPr>
          <p:cNvSpPr/>
          <p:nvPr/>
        </p:nvSpPr>
        <p:spPr>
          <a:xfrm>
            <a:off x="5151329" y="1793436"/>
            <a:ext cx="4572000" cy="3616375"/>
          </a:xfrm>
          <a:prstGeom prst="rect">
            <a:avLst/>
          </a:prstGeom>
        </p:spPr>
        <p:txBody>
          <a:bodyPr>
            <a:spAutoFit/>
          </a:bodyPr>
          <a:lstStyle/>
          <a:p>
            <a:pPr>
              <a:spcBef>
                <a:spcPct val="0"/>
              </a:spcBef>
            </a:pPr>
            <a:endParaRPr lang="en-US" altLang="en-US" sz="450" dirty="0">
              <a:solidFill>
                <a:srgbClr val="B5121B"/>
              </a:solidFill>
              <a:latin typeface="Calibri" panose="020F0502020204030204" pitchFamily="34" charset="0"/>
            </a:endParaRPr>
          </a:p>
          <a:p>
            <a:pPr>
              <a:spcBef>
                <a:spcPct val="0"/>
              </a:spcBef>
            </a:pPr>
            <a:r>
              <a:rPr lang="en-US" altLang="en-US" sz="3000" b="1" dirty="0">
                <a:solidFill>
                  <a:srgbClr val="C00000"/>
                </a:solidFill>
                <a:latin typeface="Calibri" panose="020F0502020204030204" pitchFamily="34" charset="0"/>
              </a:rPr>
              <a:t>Authenticity:</a:t>
            </a:r>
          </a:p>
          <a:p>
            <a:pPr>
              <a:spcBef>
                <a:spcPct val="0"/>
              </a:spcBef>
            </a:pPr>
            <a:endParaRPr lang="en-US" altLang="en-US" sz="1050" b="1" dirty="0">
              <a:latin typeface="Calibri" panose="020F0502020204030204" pitchFamily="34" charset="0"/>
            </a:endParaRPr>
          </a:p>
          <a:p>
            <a:pPr>
              <a:spcBef>
                <a:spcPct val="0"/>
              </a:spcBef>
              <a:buFont typeface="Wingdings" pitchFamily="2" charset="2"/>
              <a:buChar char="q"/>
            </a:pPr>
            <a:r>
              <a:rPr lang="en-US" altLang="en-US" sz="2100" b="1" dirty="0">
                <a:latin typeface="Calibri" panose="020F0502020204030204" pitchFamily="34" charset="0"/>
              </a:rPr>
              <a:t> Real-world context </a:t>
            </a:r>
          </a:p>
          <a:p>
            <a:pPr>
              <a:spcBef>
                <a:spcPct val="0"/>
              </a:spcBef>
            </a:pPr>
            <a:r>
              <a:rPr lang="en-US" altLang="en-US" sz="2100" b="1" dirty="0">
                <a:latin typeface="Calibri" panose="020F0502020204030204" pitchFamily="34" charset="0"/>
              </a:rPr>
              <a:t>     (from simulated to actual)</a:t>
            </a:r>
          </a:p>
          <a:p>
            <a:pPr>
              <a:spcBef>
                <a:spcPct val="0"/>
              </a:spcBef>
              <a:buFontTx/>
              <a:buNone/>
            </a:pPr>
            <a:endParaRPr lang="en-US" altLang="en-US" sz="900" b="1" dirty="0">
              <a:latin typeface="Calibri" panose="020F0502020204030204" pitchFamily="34" charset="0"/>
            </a:endParaRPr>
          </a:p>
          <a:p>
            <a:pPr>
              <a:spcBef>
                <a:spcPct val="0"/>
              </a:spcBef>
              <a:spcAft>
                <a:spcPts val="450"/>
              </a:spcAft>
              <a:buFont typeface="Wingdings" pitchFamily="2" charset="2"/>
              <a:buChar char="q"/>
            </a:pPr>
            <a:r>
              <a:rPr lang="en-US" altLang="en-US" sz="2100" b="1" dirty="0">
                <a:latin typeface="Calibri" panose="020F0502020204030204" pitchFamily="34" charset="0"/>
              </a:rPr>
              <a:t>  Real-world tools &amp; tasks</a:t>
            </a:r>
          </a:p>
          <a:p>
            <a:pPr>
              <a:spcBef>
                <a:spcPct val="0"/>
              </a:spcBef>
              <a:spcAft>
                <a:spcPts val="450"/>
              </a:spcAft>
            </a:pPr>
            <a:endParaRPr lang="en-US" altLang="en-US" sz="900" b="1" dirty="0">
              <a:latin typeface="Calibri" panose="020F0502020204030204" pitchFamily="34" charset="0"/>
            </a:endParaRPr>
          </a:p>
          <a:p>
            <a:pPr>
              <a:spcBef>
                <a:spcPct val="0"/>
              </a:spcBef>
              <a:spcAft>
                <a:spcPts val="450"/>
              </a:spcAft>
              <a:buFont typeface="Wingdings" pitchFamily="2" charset="2"/>
              <a:buChar char="q"/>
            </a:pPr>
            <a:r>
              <a:rPr lang="en-US" altLang="en-US" sz="2100" b="1" dirty="0">
                <a:latin typeface="Calibri" panose="020F0502020204030204" pitchFamily="34" charset="0"/>
              </a:rPr>
              <a:t>  Makes a real impact</a:t>
            </a:r>
          </a:p>
          <a:p>
            <a:pPr>
              <a:spcBef>
                <a:spcPct val="0"/>
              </a:spcBef>
              <a:spcAft>
                <a:spcPts val="450"/>
              </a:spcAft>
            </a:pPr>
            <a:endParaRPr lang="en-US" altLang="en-US" sz="900" b="1" dirty="0">
              <a:latin typeface="Calibri" panose="020F0502020204030204" pitchFamily="34" charset="0"/>
            </a:endParaRPr>
          </a:p>
          <a:p>
            <a:pPr>
              <a:spcBef>
                <a:spcPct val="0"/>
              </a:spcBef>
              <a:spcAft>
                <a:spcPts val="450"/>
              </a:spcAft>
              <a:buFont typeface="Wingdings" pitchFamily="2" charset="2"/>
              <a:buChar char="q"/>
            </a:pPr>
            <a:r>
              <a:rPr lang="en-US" altLang="en-US" sz="2100" b="1" dirty="0">
                <a:latin typeface="Calibri" panose="020F0502020204030204" pitchFamily="34" charset="0"/>
              </a:rPr>
              <a:t>  Relevant to students’ lives, </a:t>
            </a:r>
          </a:p>
          <a:p>
            <a:pPr>
              <a:spcBef>
                <a:spcPct val="0"/>
              </a:spcBef>
              <a:spcAft>
                <a:spcPts val="450"/>
              </a:spcAft>
            </a:pPr>
            <a:r>
              <a:rPr lang="en-US" altLang="en-US" sz="2100" b="1" dirty="0">
                <a:latin typeface="Calibri" panose="020F0502020204030204" pitchFamily="34" charset="0"/>
              </a:rPr>
              <a:t>      cultures, interests</a:t>
            </a:r>
          </a:p>
          <a:p>
            <a:pPr>
              <a:spcBef>
                <a:spcPct val="0"/>
              </a:spcBef>
              <a:spcAft>
                <a:spcPts val="450"/>
              </a:spcAft>
            </a:pPr>
            <a:endParaRPr lang="en-US" altLang="en-US" sz="600" dirty="0">
              <a:solidFill>
                <a:srgbClr val="800000"/>
              </a:solidFill>
              <a:latin typeface="Calibri" panose="020F0502020204030204" pitchFamily="34" charset="0"/>
            </a:endParaRPr>
          </a:p>
        </p:txBody>
      </p:sp>
      <p:pic>
        <p:nvPicPr>
          <p:cNvPr id="4" name="Picture 2" descr="gardengloves.jpg">
            <a:extLst>
              <a:ext uri="{FF2B5EF4-FFF2-40B4-BE49-F238E27FC236}">
                <a16:creationId xmlns:a16="http://schemas.microsoft.com/office/drawing/2014/main" id="{9FCDD764-DA8E-324E-8849-A14248136E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072" y="1793436"/>
            <a:ext cx="5486400" cy="365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382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E3E8CCED-0E23-D949-AAED-9D4830616F69}"/>
              </a:ext>
            </a:extLst>
          </p:cNvPr>
          <p:cNvSpPr txBox="1">
            <a:spLocks noChangeArrowheads="1"/>
          </p:cNvSpPr>
          <p:nvPr/>
        </p:nvSpPr>
        <p:spPr bwMode="auto">
          <a:xfrm>
            <a:off x="807320" y="1771412"/>
            <a:ext cx="4171950" cy="3390672"/>
          </a:xfrm>
          <a:prstGeom prst="rect">
            <a:avLst/>
          </a:prstGeom>
          <a:noFill/>
          <a:ln>
            <a:noFill/>
          </a:ln>
          <a:extLst>
            <a:ext uri="{909E8E84-426E-40dd-AFC4-6F175D3DCCD1}"/>
            <a:ext uri="{91240B29-F687-4f45-9708-019B960494DF}"/>
          </a:extLst>
        </p:spPr>
        <p:txBody>
          <a:bodyPr>
            <a:spAutoFit/>
          </a:bodyPr>
          <a:lstStyle>
            <a:lvl1pPr eaLnBrk="0" hangingPunct="0">
              <a:defRPr sz="2400" b="1">
                <a:solidFill>
                  <a:schemeClr val="tx1"/>
                </a:solidFill>
                <a:latin typeface="Calibri" charset="0"/>
                <a:ea typeface="ＭＳ Ｐゴシック" charset="0"/>
                <a:cs typeface="ＭＳ Ｐゴシック" charset="0"/>
              </a:defRPr>
            </a:lvl1pPr>
            <a:lvl2pPr marL="742950" indent="-285750" eaLnBrk="0" hangingPunct="0">
              <a:defRPr sz="2400" b="1">
                <a:solidFill>
                  <a:schemeClr val="tx1"/>
                </a:solidFill>
                <a:latin typeface="Calibri" charset="0"/>
                <a:ea typeface="ＭＳ Ｐゴシック" charset="0"/>
              </a:defRPr>
            </a:lvl2pPr>
            <a:lvl3pPr marL="1143000" indent="-228600" eaLnBrk="0" hangingPunct="0">
              <a:defRPr sz="2400" b="1">
                <a:solidFill>
                  <a:schemeClr val="tx1"/>
                </a:solidFill>
                <a:latin typeface="Calibri" charset="0"/>
                <a:ea typeface="ＭＳ Ｐゴシック" charset="0"/>
              </a:defRPr>
            </a:lvl3pPr>
            <a:lvl4pPr marL="1600200" indent="-228600" eaLnBrk="0" hangingPunct="0">
              <a:defRPr sz="2400" b="1">
                <a:solidFill>
                  <a:schemeClr val="tx1"/>
                </a:solidFill>
                <a:latin typeface="Calibri" charset="0"/>
                <a:ea typeface="ＭＳ Ｐゴシック" charset="0"/>
              </a:defRPr>
            </a:lvl4pPr>
            <a:lvl5pPr marL="2057400" indent="-228600" eaLnBrk="0" hangingPunct="0">
              <a:defRPr sz="2400" b="1">
                <a:solidFill>
                  <a:schemeClr val="tx1"/>
                </a:solidFill>
                <a:latin typeface="Calibri" charset="0"/>
                <a:ea typeface="ＭＳ Ｐゴシック" charset="0"/>
              </a:defRPr>
            </a:lvl5pPr>
            <a:lvl6pPr marL="2514600" indent="-228600" eaLnBrk="0" fontAlgn="base" hangingPunct="0">
              <a:spcBef>
                <a:spcPct val="0"/>
              </a:spcBef>
              <a:spcAft>
                <a:spcPct val="0"/>
              </a:spcAft>
              <a:defRPr sz="2400" b="1">
                <a:solidFill>
                  <a:schemeClr val="tx1"/>
                </a:solidFill>
                <a:latin typeface="Calibri" charset="0"/>
                <a:ea typeface="ＭＳ Ｐゴシック" charset="0"/>
              </a:defRPr>
            </a:lvl6pPr>
            <a:lvl7pPr marL="2971800" indent="-228600" eaLnBrk="0" fontAlgn="base" hangingPunct="0">
              <a:spcBef>
                <a:spcPct val="0"/>
              </a:spcBef>
              <a:spcAft>
                <a:spcPct val="0"/>
              </a:spcAft>
              <a:defRPr sz="2400" b="1">
                <a:solidFill>
                  <a:schemeClr val="tx1"/>
                </a:solidFill>
                <a:latin typeface="Calibri" charset="0"/>
                <a:ea typeface="ＭＳ Ｐゴシック" charset="0"/>
              </a:defRPr>
            </a:lvl7pPr>
            <a:lvl8pPr marL="3429000" indent="-228600" eaLnBrk="0" fontAlgn="base" hangingPunct="0">
              <a:spcBef>
                <a:spcPct val="0"/>
              </a:spcBef>
              <a:spcAft>
                <a:spcPct val="0"/>
              </a:spcAft>
              <a:defRPr sz="2400" b="1">
                <a:solidFill>
                  <a:schemeClr val="tx1"/>
                </a:solidFill>
                <a:latin typeface="Calibri" charset="0"/>
                <a:ea typeface="ＭＳ Ｐゴシック" charset="0"/>
              </a:defRPr>
            </a:lvl8pPr>
            <a:lvl9pPr marL="3886200" indent="-228600" eaLnBrk="0" fontAlgn="base" hangingPunct="0">
              <a:spcBef>
                <a:spcPct val="0"/>
              </a:spcBef>
              <a:spcAft>
                <a:spcPct val="0"/>
              </a:spcAft>
              <a:defRPr sz="2400" b="1">
                <a:solidFill>
                  <a:schemeClr val="tx1"/>
                </a:solidFill>
                <a:latin typeface="Calibri" charset="0"/>
                <a:ea typeface="ＭＳ Ｐゴシック" charset="0"/>
              </a:defRPr>
            </a:lvl9pPr>
          </a:lstStyle>
          <a:p>
            <a:pPr eaLnBrk="1" hangingPunct="1">
              <a:defRPr/>
            </a:pPr>
            <a:r>
              <a:rPr lang="en-US" sz="3000" dirty="0">
                <a:solidFill>
                  <a:srgbClr val="C00000"/>
                </a:solidFill>
              </a:rPr>
              <a:t>Student Voice &amp; Choice:</a:t>
            </a:r>
          </a:p>
          <a:p>
            <a:pPr eaLnBrk="1" hangingPunct="1">
              <a:defRPr/>
            </a:pPr>
            <a:endParaRPr lang="en-US" sz="1050" dirty="0"/>
          </a:p>
          <a:p>
            <a:pPr marL="257175" indent="-257175">
              <a:buFont typeface="Wingdings" charset="2"/>
              <a:buChar char="q"/>
              <a:defRPr/>
            </a:pPr>
            <a:r>
              <a:rPr lang="en-US" sz="2100" b="0" dirty="0"/>
              <a:t> </a:t>
            </a:r>
            <a:r>
              <a:rPr lang="en-US" sz="2100" dirty="0"/>
              <a:t>Problems, topics &amp; driving  </a:t>
            </a:r>
          </a:p>
          <a:p>
            <a:pPr>
              <a:defRPr/>
            </a:pPr>
            <a:r>
              <a:rPr lang="en-US" sz="2100" dirty="0"/>
              <a:t>     question</a:t>
            </a:r>
          </a:p>
          <a:p>
            <a:pPr>
              <a:defRPr/>
            </a:pPr>
            <a:endParaRPr lang="en-US" sz="900" dirty="0"/>
          </a:p>
          <a:p>
            <a:pPr eaLnBrk="1" hangingPunct="1">
              <a:spcAft>
                <a:spcPts val="450"/>
              </a:spcAft>
              <a:buFont typeface="Wingdings" charset="0"/>
              <a:buChar char="q"/>
              <a:defRPr/>
            </a:pPr>
            <a:r>
              <a:rPr lang="en-US" sz="2100" b="0" dirty="0"/>
              <a:t>  </a:t>
            </a:r>
            <a:r>
              <a:rPr lang="en-US" sz="2100" dirty="0"/>
              <a:t>Process</a:t>
            </a:r>
          </a:p>
          <a:p>
            <a:pPr eaLnBrk="1" hangingPunct="1">
              <a:spcAft>
                <a:spcPts val="450"/>
              </a:spcAft>
              <a:defRPr/>
            </a:pPr>
            <a:endParaRPr lang="en-US" sz="900" dirty="0"/>
          </a:p>
          <a:p>
            <a:pPr eaLnBrk="1" hangingPunct="1">
              <a:spcAft>
                <a:spcPts val="450"/>
              </a:spcAft>
              <a:buFont typeface="Wingdings" charset="0"/>
              <a:buChar char="q"/>
              <a:defRPr/>
            </a:pPr>
            <a:r>
              <a:rPr lang="en-US" sz="2100" dirty="0"/>
              <a:t>  Products</a:t>
            </a:r>
          </a:p>
          <a:p>
            <a:pPr eaLnBrk="1" hangingPunct="1">
              <a:spcAft>
                <a:spcPts val="450"/>
              </a:spcAft>
              <a:defRPr/>
            </a:pPr>
            <a:endParaRPr lang="en-US" sz="900" dirty="0"/>
          </a:p>
          <a:p>
            <a:pPr eaLnBrk="1" hangingPunct="1">
              <a:spcAft>
                <a:spcPts val="450"/>
              </a:spcAft>
              <a:buFont typeface="Wingdings" charset="0"/>
              <a:buChar char="q"/>
              <a:defRPr/>
            </a:pPr>
            <a:r>
              <a:rPr lang="en-US" sz="2100" dirty="0"/>
              <a:t>  Opportunities to express  </a:t>
            </a:r>
          </a:p>
          <a:p>
            <a:pPr eaLnBrk="1" hangingPunct="1">
              <a:spcAft>
                <a:spcPts val="450"/>
              </a:spcAft>
              <a:defRPr/>
            </a:pPr>
            <a:r>
              <a:rPr lang="en-US" sz="2100" dirty="0"/>
              <a:t>      themselves</a:t>
            </a:r>
          </a:p>
        </p:txBody>
      </p:sp>
      <p:pic>
        <p:nvPicPr>
          <p:cNvPr id="7" name="Picture 7" descr="sg-icecream">
            <a:extLst>
              <a:ext uri="{FF2B5EF4-FFF2-40B4-BE49-F238E27FC236}">
                <a16:creationId xmlns:a16="http://schemas.microsoft.com/office/drawing/2014/main" id="{AA376ECB-C153-4541-BB01-1A9BC4EEA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696" y="1591828"/>
            <a:ext cx="3457575"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230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152693-3246-1640-9FF9-A30C5859F48A}"/>
              </a:ext>
            </a:extLst>
          </p:cNvPr>
          <p:cNvSpPr/>
          <p:nvPr/>
        </p:nvSpPr>
        <p:spPr>
          <a:xfrm>
            <a:off x="4868581" y="1616595"/>
            <a:ext cx="4572000" cy="3703578"/>
          </a:xfrm>
          <a:prstGeom prst="rect">
            <a:avLst/>
          </a:prstGeom>
        </p:spPr>
        <p:txBody>
          <a:bodyPr>
            <a:spAutoFit/>
          </a:bodyPr>
          <a:lstStyle/>
          <a:p>
            <a:pPr>
              <a:defRPr/>
            </a:pPr>
            <a:r>
              <a:rPr lang="en-US" sz="3000" b="1" dirty="0">
                <a:solidFill>
                  <a:srgbClr val="C00000"/>
                </a:solidFill>
              </a:rPr>
              <a:t>Reflection:</a:t>
            </a:r>
          </a:p>
          <a:p>
            <a:pPr>
              <a:defRPr/>
            </a:pPr>
            <a:endParaRPr lang="en-US" sz="1050" b="1" dirty="0"/>
          </a:p>
          <a:p>
            <a:pPr marL="257175" indent="-257175">
              <a:buFont typeface="Wingdings" charset="2"/>
              <a:buChar char="q"/>
              <a:defRPr/>
            </a:pPr>
            <a:r>
              <a:rPr lang="en-US" sz="2100" b="1" dirty="0"/>
              <a:t> What students are learning</a:t>
            </a:r>
          </a:p>
          <a:p>
            <a:pPr>
              <a:defRPr/>
            </a:pPr>
            <a:endParaRPr lang="en-US" sz="1200" b="1" dirty="0"/>
          </a:p>
          <a:p>
            <a:pPr>
              <a:spcAft>
                <a:spcPts val="450"/>
              </a:spcAft>
              <a:buFont typeface="Wingdings" charset="0"/>
              <a:buChar char="q"/>
              <a:defRPr/>
            </a:pPr>
            <a:r>
              <a:rPr lang="en-US" sz="2100" b="1" dirty="0"/>
              <a:t>  How students are learning</a:t>
            </a:r>
          </a:p>
          <a:p>
            <a:pPr>
              <a:spcAft>
                <a:spcPts val="450"/>
              </a:spcAft>
              <a:defRPr/>
            </a:pPr>
            <a:endParaRPr lang="en-US" sz="900" b="1" dirty="0"/>
          </a:p>
          <a:p>
            <a:pPr>
              <a:spcAft>
                <a:spcPts val="450"/>
              </a:spcAft>
              <a:buFont typeface="Wingdings" charset="0"/>
              <a:buChar char="q"/>
              <a:defRPr/>
            </a:pPr>
            <a:r>
              <a:rPr lang="en-US" sz="2100" b="1" dirty="0"/>
              <a:t>  Process &amp; products</a:t>
            </a:r>
          </a:p>
          <a:p>
            <a:pPr>
              <a:spcAft>
                <a:spcPts val="450"/>
              </a:spcAft>
              <a:defRPr/>
            </a:pPr>
            <a:endParaRPr lang="en-US" sz="900" b="1" dirty="0"/>
          </a:p>
          <a:p>
            <a:pPr>
              <a:spcAft>
                <a:spcPts val="450"/>
              </a:spcAft>
              <a:buFont typeface="Wingdings" charset="0"/>
              <a:buChar char="q"/>
              <a:defRPr/>
            </a:pPr>
            <a:r>
              <a:rPr lang="en-US" sz="2100" b="1" dirty="0"/>
              <a:t>  Project design &amp; execution</a:t>
            </a:r>
          </a:p>
          <a:p>
            <a:pPr>
              <a:spcAft>
                <a:spcPts val="450"/>
              </a:spcAft>
              <a:defRPr/>
            </a:pPr>
            <a:endParaRPr lang="en-US" sz="900" b="1" dirty="0"/>
          </a:p>
          <a:p>
            <a:pPr>
              <a:spcAft>
                <a:spcPts val="450"/>
              </a:spcAft>
              <a:buFont typeface="Wingdings" charset="0"/>
              <a:buChar char="q"/>
              <a:defRPr/>
            </a:pPr>
            <a:r>
              <a:rPr lang="en-US" sz="2100" b="1" dirty="0"/>
              <a:t>  During &amp; after project</a:t>
            </a:r>
          </a:p>
          <a:p>
            <a:pPr>
              <a:spcAft>
                <a:spcPts val="450"/>
              </a:spcAft>
              <a:defRPr/>
            </a:pPr>
            <a:endParaRPr lang="en-US" sz="2100" b="1" dirty="0">
              <a:solidFill>
                <a:srgbClr val="800000"/>
              </a:solidFill>
            </a:endParaRPr>
          </a:p>
        </p:txBody>
      </p:sp>
      <p:pic>
        <p:nvPicPr>
          <p:cNvPr id="4" name="Picture 1" descr="brain.illustration.jpg">
            <a:extLst>
              <a:ext uri="{FF2B5EF4-FFF2-40B4-BE49-F238E27FC236}">
                <a16:creationId xmlns:a16="http://schemas.microsoft.com/office/drawing/2014/main" id="{E1275A14-0AC9-254E-B705-C829E61AE0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66" y="1558691"/>
            <a:ext cx="35433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095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E5DE33-3433-1547-92B8-6F49C9C8C66C}"/>
              </a:ext>
            </a:extLst>
          </p:cNvPr>
          <p:cNvSpPr/>
          <p:nvPr/>
        </p:nvSpPr>
        <p:spPr>
          <a:xfrm>
            <a:off x="596767" y="1516999"/>
            <a:ext cx="4889633" cy="3090590"/>
          </a:xfrm>
          <a:prstGeom prst="rect">
            <a:avLst/>
          </a:prstGeom>
        </p:spPr>
        <p:txBody>
          <a:bodyPr wrap="square">
            <a:spAutoFit/>
          </a:bodyPr>
          <a:lstStyle/>
          <a:p>
            <a:pPr>
              <a:defRPr/>
            </a:pPr>
            <a:endParaRPr lang="en-US" sz="450" b="1" dirty="0">
              <a:solidFill>
                <a:srgbClr val="B5121B"/>
              </a:solidFill>
            </a:endParaRPr>
          </a:p>
          <a:p>
            <a:pPr>
              <a:defRPr/>
            </a:pPr>
            <a:r>
              <a:rPr lang="en-US" sz="2100" b="1" dirty="0">
                <a:solidFill>
                  <a:srgbClr val="C00000"/>
                </a:solidFill>
              </a:rPr>
              <a:t>Critique &amp; Revision:</a:t>
            </a:r>
          </a:p>
          <a:p>
            <a:pPr>
              <a:defRPr/>
            </a:pPr>
            <a:endParaRPr lang="en-US" sz="1050" b="1" dirty="0"/>
          </a:p>
          <a:p>
            <a:pPr marL="257175" indent="-257175">
              <a:buFont typeface="Wingdings" charset="2"/>
              <a:buChar char="q"/>
              <a:defRPr/>
            </a:pPr>
            <a:r>
              <a:rPr lang="en-US" sz="2100" b="1" dirty="0"/>
              <a:t> Regular, structured opportunities</a:t>
            </a:r>
          </a:p>
          <a:p>
            <a:pPr>
              <a:defRPr/>
            </a:pPr>
            <a:endParaRPr lang="en-US" sz="1200" b="1" dirty="0"/>
          </a:p>
          <a:p>
            <a:pPr>
              <a:spcAft>
                <a:spcPts val="450"/>
              </a:spcAft>
              <a:buFont typeface="Wingdings" charset="0"/>
              <a:buChar char="q"/>
              <a:defRPr/>
            </a:pPr>
            <a:r>
              <a:rPr lang="en-US" sz="2100" b="1" dirty="0"/>
              <a:t>  Students know how to give &amp; use </a:t>
            </a:r>
          </a:p>
          <a:p>
            <a:pPr>
              <a:spcAft>
                <a:spcPts val="450"/>
              </a:spcAft>
              <a:defRPr/>
            </a:pPr>
            <a:r>
              <a:rPr lang="en-US" sz="2100" b="1" dirty="0"/>
              <a:t>      feedback</a:t>
            </a:r>
          </a:p>
          <a:p>
            <a:pPr>
              <a:spcAft>
                <a:spcPts val="450"/>
              </a:spcAft>
              <a:defRPr/>
            </a:pPr>
            <a:endParaRPr lang="en-US" sz="1050" b="1" dirty="0"/>
          </a:p>
          <a:p>
            <a:pPr>
              <a:spcAft>
                <a:spcPts val="450"/>
              </a:spcAft>
              <a:buFont typeface="Wingdings" charset="0"/>
              <a:buChar char="q"/>
              <a:defRPr/>
            </a:pPr>
            <a:r>
              <a:rPr lang="en-US" sz="2100" b="1" dirty="0"/>
              <a:t>  Self, peer, teacher, stakeholders,   </a:t>
            </a:r>
          </a:p>
          <a:p>
            <a:pPr>
              <a:spcAft>
                <a:spcPts val="450"/>
              </a:spcAft>
              <a:defRPr/>
            </a:pPr>
            <a:r>
              <a:rPr lang="en-US" sz="2100" b="1" dirty="0"/>
              <a:t>      outside experts</a:t>
            </a:r>
          </a:p>
          <a:p>
            <a:pPr>
              <a:spcAft>
                <a:spcPts val="450"/>
              </a:spcAft>
              <a:defRPr/>
            </a:pPr>
            <a:endParaRPr lang="en-US" sz="1050" b="1" dirty="0"/>
          </a:p>
        </p:txBody>
      </p:sp>
      <p:pic>
        <p:nvPicPr>
          <p:cNvPr id="4" name="Picture 5" descr="waste basket.jpg">
            <a:extLst>
              <a:ext uri="{FF2B5EF4-FFF2-40B4-BE49-F238E27FC236}">
                <a16:creationId xmlns:a16="http://schemas.microsoft.com/office/drawing/2014/main" id="{86088709-A0C8-384A-AF51-48E0470A78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8263" y="1371600"/>
            <a:ext cx="412670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636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1F86B-28FE-CA41-B860-98F5E5DA69DC}"/>
              </a:ext>
            </a:extLst>
          </p:cNvPr>
          <p:cNvSpPr/>
          <p:nvPr/>
        </p:nvSpPr>
        <p:spPr>
          <a:xfrm>
            <a:off x="517358" y="1176353"/>
            <a:ext cx="5236144" cy="4639732"/>
          </a:xfrm>
          <a:prstGeom prst="rect">
            <a:avLst/>
          </a:prstGeom>
        </p:spPr>
        <p:txBody>
          <a:bodyPr wrap="square">
            <a:spAutoFit/>
          </a:bodyPr>
          <a:lstStyle/>
          <a:p>
            <a:pPr>
              <a:spcBef>
                <a:spcPct val="0"/>
              </a:spcBef>
            </a:pPr>
            <a:endParaRPr lang="en-US" altLang="en-US" sz="450" dirty="0">
              <a:solidFill>
                <a:srgbClr val="B5121B"/>
              </a:solidFill>
              <a:latin typeface="Calibri" panose="020F0502020204030204" pitchFamily="34" charset="0"/>
            </a:endParaRPr>
          </a:p>
          <a:p>
            <a:pPr>
              <a:spcBef>
                <a:spcPct val="0"/>
              </a:spcBef>
            </a:pPr>
            <a:r>
              <a:rPr lang="en-US" altLang="en-US" sz="2100" b="1" dirty="0">
                <a:solidFill>
                  <a:srgbClr val="C00000"/>
                </a:solidFill>
                <a:latin typeface="Calibri" panose="020F0502020204030204" pitchFamily="34" charset="0"/>
              </a:rPr>
              <a:t>Public Product:</a:t>
            </a:r>
          </a:p>
          <a:p>
            <a:pPr>
              <a:spcBef>
                <a:spcPct val="0"/>
              </a:spcBef>
            </a:pPr>
            <a:endParaRPr lang="en-US" altLang="en-US" sz="1050" b="1" dirty="0">
              <a:latin typeface="Calibri" panose="020F0502020204030204" pitchFamily="34" charset="0"/>
            </a:endParaRPr>
          </a:p>
          <a:p>
            <a:pPr>
              <a:spcBef>
                <a:spcPct val="0"/>
              </a:spcBef>
              <a:buFont typeface="Wingdings" pitchFamily="2" charset="2"/>
              <a:buChar char="q"/>
            </a:pPr>
            <a:r>
              <a:rPr lang="en-US" altLang="en-US" sz="2100" b="1" dirty="0">
                <a:latin typeface="Calibri" panose="020F0502020204030204" pitchFamily="34" charset="0"/>
              </a:rPr>
              <a:t>  Shared with people beyond the</a:t>
            </a:r>
          </a:p>
          <a:p>
            <a:pPr>
              <a:spcBef>
                <a:spcPct val="0"/>
              </a:spcBef>
            </a:pPr>
            <a:r>
              <a:rPr lang="en-US" altLang="en-US" sz="2100" b="1" dirty="0">
                <a:latin typeface="Calibri" panose="020F0502020204030204" pitchFamily="34" charset="0"/>
              </a:rPr>
              <a:t>      classroom</a:t>
            </a:r>
          </a:p>
          <a:p>
            <a:pPr>
              <a:spcBef>
                <a:spcPct val="0"/>
              </a:spcBef>
              <a:spcAft>
                <a:spcPts val="450"/>
              </a:spcAft>
            </a:pPr>
            <a:endParaRPr lang="en-US" altLang="en-US" sz="900" b="1" dirty="0">
              <a:latin typeface="Calibri" panose="020F0502020204030204" pitchFamily="34" charset="0"/>
            </a:endParaRPr>
          </a:p>
          <a:p>
            <a:pPr>
              <a:spcBef>
                <a:spcPct val="0"/>
              </a:spcBef>
              <a:spcAft>
                <a:spcPts val="450"/>
              </a:spcAft>
              <a:buFont typeface="Wingdings" pitchFamily="2" charset="2"/>
              <a:buChar char="q"/>
            </a:pPr>
            <a:r>
              <a:rPr lang="en-US" altLang="en-US" sz="2100" b="1" dirty="0">
                <a:latin typeface="Calibri" panose="020F0502020204030204" pitchFamily="34" charset="0"/>
              </a:rPr>
              <a:t>  Increases motivation and</a:t>
            </a:r>
          </a:p>
          <a:p>
            <a:pPr>
              <a:spcBef>
                <a:spcPct val="0"/>
              </a:spcBef>
              <a:spcAft>
                <a:spcPts val="450"/>
              </a:spcAft>
            </a:pPr>
            <a:r>
              <a:rPr lang="en-US" altLang="en-US" sz="2100" b="1" dirty="0">
                <a:latin typeface="Calibri" panose="020F0502020204030204" pitchFamily="34" charset="0"/>
              </a:rPr>
              <a:t>      accountability</a:t>
            </a:r>
          </a:p>
          <a:p>
            <a:pPr>
              <a:spcBef>
                <a:spcPct val="0"/>
              </a:spcBef>
              <a:buFontTx/>
              <a:buNone/>
            </a:pPr>
            <a:endParaRPr lang="en-US" altLang="en-US" sz="900" b="1" dirty="0">
              <a:latin typeface="Calibri" panose="020F0502020204030204" pitchFamily="34" charset="0"/>
            </a:endParaRPr>
          </a:p>
          <a:p>
            <a:pPr>
              <a:spcBef>
                <a:spcPct val="0"/>
              </a:spcBef>
              <a:spcAft>
                <a:spcPts val="450"/>
              </a:spcAft>
              <a:buFont typeface="Wingdings" pitchFamily="2" charset="2"/>
              <a:buChar char="q"/>
            </a:pPr>
            <a:r>
              <a:rPr lang="en-US" altLang="en-US" sz="2100" b="1" dirty="0">
                <a:latin typeface="Calibri" panose="020F0502020204030204" pitchFamily="34" charset="0"/>
              </a:rPr>
              <a:t>  Includes explanation of</a:t>
            </a:r>
          </a:p>
          <a:p>
            <a:pPr>
              <a:spcBef>
                <a:spcPct val="0"/>
              </a:spcBef>
              <a:spcAft>
                <a:spcPts val="450"/>
              </a:spcAft>
            </a:pPr>
            <a:r>
              <a:rPr lang="en-US" altLang="en-US" sz="2100" b="1" dirty="0">
                <a:latin typeface="Calibri" panose="020F0502020204030204" pitchFamily="34" charset="0"/>
              </a:rPr>
              <a:t>      process, not just product</a:t>
            </a:r>
          </a:p>
          <a:p>
            <a:pPr>
              <a:spcBef>
                <a:spcPct val="0"/>
              </a:spcBef>
              <a:spcAft>
                <a:spcPts val="450"/>
              </a:spcAft>
            </a:pPr>
            <a:endParaRPr lang="en-US" altLang="en-US" sz="900" b="1" dirty="0">
              <a:latin typeface="Calibri" panose="020F0502020204030204" pitchFamily="34" charset="0"/>
            </a:endParaRPr>
          </a:p>
          <a:p>
            <a:pPr>
              <a:spcBef>
                <a:spcPct val="0"/>
              </a:spcBef>
              <a:spcAft>
                <a:spcPts val="450"/>
              </a:spcAft>
              <a:buFont typeface="Wingdings" pitchFamily="2" charset="2"/>
              <a:buChar char="q"/>
            </a:pPr>
            <a:r>
              <a:rPr lang="en-US" altLang="en-US" sz="2100" b="1" dirty="0">
                <a:latin typeface="Calibri" panose="020F0502020204030204" pitchFamily="34" charset="0"/>
              </a:rPr>
              <a:t>  Makes student work “</a:t>
            </a:r>
            <a:r>
              <a:rPr lang="en-US" altLang="ja-JP" sz="2100" b="1" dirty="0">
                <a:latin typeface="Calibri" panose="020F0502020204030204" pitchFamily="34" charset="0"/>
              </a:rPr>
              <a:t>discussable</a:t>
            </a:r>
            <a:r>
              <a:rPr lang="en-US" altLang="en-US" sz="2100" b="1" dirty="0">
                <a:latin typeface="Calibri" panose="020F0502020204030204" pitchFamily="34" charset="0"/>
              </a:rPr>
              <a:t>”</a:t>
            </a:r>
            <a:endParaRPr lang="en-US" altLang="ja-JP" sz="2100" b="1" dirty="0">
              <a:latin typeface="Calibri" panose="020F0502020204030204" pitchFamily="34" charset="0"/>
            </a:endParaRPr>
          </a:p>
          <a:p>
            <a:pPr>
              <a:spcBef>
                <a:spcPct val="0"/>
              </a:spcBef>
              <a:spcAft>
                <a:spcPts val="450"/>
              </a:spcAft>
            </a:pPr>
            <a:r>
              <a:rPr lang="en-US" altLang="en-US" sz="2100" b="1" dirty="0">
                <a:latin typeface="Calibri" panose="020F0502020204030204" pitchFamily="34" charset="0"/>
              </a:rPr>
              <a:t>     (informs instruction, creates shared      </a:t>
            </a:r>
          </a:p>
          <a:p>
            <a:pPr>
              <a:spcBef>
                <a:spcPct val="0"/>
              </a:spcBef>
              <a:spcAft>
                <a:spcPts val="450"/>
              </a:spcAft>
            </a:pPr>
            <a:r>
              <a:rPr lang="en-US" altLang="en-US" sz="2100" b="1" dirty="0">
                <a:latin typeface="Calibri" panose="020F0502020204030204" pitchFamily="34" charset="0"/>
              </a:rPr>
              <a:t>      standards) </a:t>
            </a:r>
          </a:p>
          <a:p>
            <a:pPr>
              <a:spcBef>
                <a:spcPct val="0"/>
              </a:spcBef>
              <a:spcAft>
                <a:spcPts val="450"/>
              </a:spcAft>
            </a:pPr>
            <a:endParaRPr lang="en-US" altLang="en-US" sz="600" dirty="0">
              <a:solidFill>
                <a:srgbClr val="800000"/>
              </a:solidFill>
              <a:latin typeface="Calibri" panose="020F0502020204030204" pitchFamily="34" charset="0"/>
            </a:endParaRPr>
          </a:p>
        </p:txBody>
      </p:sp>
      <p:pic>
        <p:nvPicPr>
          <p:cNvPr id="5" name="Picture 7">
            <a:extLst>
              <a:ext uri="{FF2B5EF4-FFF2-40B4-BE49-F238E27FC236}">
                <a16:creationId xmlns:a16="http://schemas.microsoft.com/office/drawing/2014/main" id="{9C9B0045-63FA-9549-BC34-1728447FC3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9466" y="857250"/>
            <a:ext cx="4790975" cy="36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868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5A7EED-CCAE-294B-9270-74A08A5C15AA}"/>
              </a:ext>
            </a:extLst>
          </p:cNvPr>
          <p:cNvSpPr>
            <a:spLocks noGrp="1"/>
          </p:cNvSpPr>
          <p:nvPr>
            <p:ph idx="1"/>
          </p:nvPr>
        </p:nvSpPr>
        <p:spPr/>
        <p:txBody>
          <a:bodyPr>
            <a:normAutofit/>
          </a:bodyPr>
          <a:lstStyle/>
          <a:p>
            <a:pPr marL="0" indent="0" algn="ctr">
              <a:buNone/>
            </a:pPr>
            <a:endParaRPr lang="en-US" sz="3300" b="1" dirty="0"/>
          </a:p>
          <a:p>
            <a:pPr marL="0" indent="0" algn="ctr">
              <a:buNone/>
            </a:pPr>
            <a:r>
              <a:rPr lang="en-US" sz="3600" b="1" dirty="0"/>
              <a:t>Any Questions?</a:t>
            </a:r>
            <a:endParaRPr lang="en-US" sz="3600" dirty="0"/>
          </a:p>
        </p:txBody>
      </p:sp>
    </p:spTree>
    <p:extLst>
      <p:ext uri="{BB962C8B-B14F-4D97-AF65-F5344CB8AC3E}">
        <p14:creationId xmlns:p14="http://schemas.microsoft.com/office/powerpoint/2010/main" val="3145461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DD5D-0564-474C-8934-3D5B58992D4E}"/>
              </a:ext>
            </a:extLst>
          </p:cNvPr>
          <p:cNvSpPr>
            <a:spLocks noGrp="1"/>
          </p:cNvSpPr>
          <p:nvPr>
            <p:ph type="title"/>
          </p:nvPr>
        </p:nvSpPr>
        <p:spPr>
          <a:xfrm>
            <a:off x="486697" y="1329200"/>
            <a:ext cx="4939868" cy="1257452"/>
          </a:xfrm>
        </p:spPr>
        <p:txBody>
          <a:bodyPr>
            <a:normAutofit/>
          </a:bodyPr>
          <a:lstStyle/>
          <a:p>
            <a:r>
              <a:rPr lang="en-US" b="1" dirty="0"/>
              <a:t>Agenda</a:t>
            </a:r>
          </a:p>
        </p:txBody>
      </p:sp>
      <p:graphicFrame>
        <p:nvGraphicFramePr>
          <p:cNvPr id="6" name="TextBox 4">
            <a:extLst>
              <a:ext uri="{FF2B5EF4-FFF2-40B4-BE49-F238E27FC236}">
                <a16:creationId xmlns:a16="http://schemas.microsoft.com/office/drawing/2014/main" id="{406D8FC0-88A1-4E74-9234-D36D63307301}"/>
              </a:ext>
            </a:extLst>
          </p:cNvPr>
          <p:cNvGraphicFramePr>
            <a:graphicFrameLocks noGrp="1"/>
          </p:cNvGraphicFramePr>
          <p:nvPr>
            <p:ph idx="1"/>
          </p:nvPr>
        </p:nvGraphicFramePr>
        <p:xfrm>
          <a:off x="479748" y="2357242"/>
          <a:ext cx="4939867" cy="2839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1B422BB2-251D-4B1E-B561-FDD7DFAF5007}"/>
              </a:ext>
            </a:extLst>
          </p:cNvPr>
          <p:cNvPicPr>
            <a:picLocks noChangeAspect="1"/>
          </p:cNvPicPr>
          <p:nvPr/>
        </p:nvPicPr>
        <p:blipFill rotWithShape="1">
          <a:blip r:embed="rId7"/>
          <a:srcRect l="45265" r="14534" b="1"/>
          <a:stretch/>
        </p:blipFill>
        <p:spPr>
          <a:xfrm>
            <a:off x="6144768" y="1337312"/>
            <a:ext cx="2519485" cy="4183378"/>
          </a:xfrm>
          <a:prstGeom prst="rect">
            <a:avLst/>
          </a:prstGeom>
          <a:effectLst/>
        </p:spPr>
      </p:pic>
    </p:spTree>
    <p:extLst>
      <p:ext uri="{BB962C8B-B14F-4D97-AF65-F5344CB8AC3E}">
        <p14:creationId xmlns:p14="http://schemas.microsoft.com/office/powerpoint/2010/main" val="349146036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6376B0-C950-894C-A79B-B4600F0F5969}"/>
              </a:ext>
            </a:extLst>
          </p:cNvPr>
          <p:cNvSpPr>
            <a:spLocks noGrp="1"/>
          </p:cNvSpPr>
          <p:nvPr>
            <p:ph idx="1"/>
          </p:nvPr>
        </p:nvSpPr>
        <p:spPr>
          <a:xfrm>
            <a:off x="628650" y="1700375"/>
            <a:ext cx="7886700" cy="3263504"/>
          </a:xfrm>
        </p:spPr>
        <p:txBody>
          <a:bodyPr/>
          <a:lstStyle/>
          <a:p>
            <a:pPr marL="0" indent="0">
              <a:buNone/>
            </a:pPr>
            <a:r>
              <a:rPr lang="en-US" altLang="en-US" sz="3000" b="1" i="1" dirty="0"/>
              <a:t>“Project based learning… did not teach me to sit quietly. Rather it taught me to be adaptable and embrace ambiguity, to seek out the value in others and lead inclusively, and to be confident in forging my own life and career.”</a:t>
            </a:r>
          </a:p>
          <a:p>
            <a:pPr marL="0" indent="0">
              <a:buNone/>
            </a:pPr>
            <a:endParaRPr lang="en-US" altLang="en-US" sz="1350" b="1" dirty="0"/>
          </a:p>
          <a:p>
            <a:pPr marL="0" indent="0">
              <a:buNone/>
            </a:pPr>
            <a:r>
              <a:rPr lang="en-US" altLang="en-US" sz="3000" b="1" dirty="0"/>
              <a:t>- Katie Wynne, high school graduate</a:t>
            </a:r>
          </a:p>
          <a:p>
            <a:endParaRPr lang="en-US" dirty="0"/>
          </a:p>
        </p:txBody>
      </p:sp>
    </p:spTree>
    <p:extLst>
      <p:ext uri="{BB962C8B-B14F-4D97-AF65-F5344CB8AC3E}">
        <p14:creationId xmlns:p14="http://schemas.microsoft.com/office/powerpoint/2010/main" val="4122063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1600400" y="1371600"/>
            <a:ext cx="6857700" cy="323100"/>
          </a:xfrm>
          <a:prstGeom prst="rect">
            <a:avLst/>
          </a:prstGeom>
          <a:noFill/>
          <a:ln>
            <a:noFill/>
          </a:ln>
        </p:spPr>
        <p:txBody>
          <a:bodyPr spcFirstLastPara="1" wrap="square" lIns="0" tIns="0" rIns="0" bIns="0" anchor="t" anchorCtr="0">
            <a:noAutofit/>
          </a:bodyPr>
          <a:lstStyle/>
          <a:p>
            <a:pPr algn="r">
              <a:buClr>
                <a:srgbClr val="FFF200"/>
              </a:buClr>
              <a:buSzPts val="2100"/>
            </a:pPr>
            <a:endParaRPr sz="2200" b="1" dirty="0">
              <a:solidFill>
                <a:srgbClr val="FFFF00"/>
              </a:solidFill>
              <a:latin typeface="Muli"/>
              <a:ea typeface="Muli"/>
              <a:cs typeface="Muli"/>
              <a:sym typeface="Muli"/>
            </a:endParaRPr>
          </a:p>
        </p:txBody>
      </p:sp>
      <p:sp>
        <p:nvSpPr>
          <p:cNvPr id="309" name="Google Shape;309;p60"/>
          <p:cNvSpPr/>
          <p:nvPr/>
        </p:nvSpPr>
        <p:spPr>
          <a:xfrm>
            <a:off x="810538" y="1124124"/>
            <a:ext cx="7901609" cy="4091321"/>
          </a:xfrm>
          <a:prstGeom prst="rect">
            <a:avLst/>
          </a:prstGeom>
          <a:noFill/>
          <a:ln>
            <a:noFill/>
          </a:ln>
        </p:spPr>
        <p:txBody>
          <a:bodyPr spcFirstLastPara="1" wrap="square" lIns="0" tIns="0" rIns="0" bIns="0" anchor="t" anchorCtr="0">
            <a:noAutofit/>
          </a:bodyPr>
          <a:lstStyle/>
          <a:p>
            <a:pPr lvl="0"/>
            <a:r>
              <a:rPr lang="en-US" sz="2700" b="1" dirty="0">
                <a:solidFill>
                  <a:srgbClr val="92D050"/>
                </a:solidFill>
              </a:rPr>
              <a:t>Why Education May (Should) Now Shift in a PBL Direction: Lessons from the Pandemic</a:t>
            </a:r>
            <a:r>
              <a:rPr lang="en-US" sz="2100" b="1" dirty="0">
                <a:solidFill>
                  <a:schemeClr val="bg1"/>
                </a:solidFill>
              </a:rPr>
              <a:t>	</a:t>
            </a:r>
          </a:p>
          <a:p>
            <a:pPr lvl="0"/>
            <a:endParaRPr lang="en-US" sz="750" b="1" dirty="0">
              <a:solidFill>
                <a:schemeClr val="bg1"/>
              </a:solidFill>
            </a:endParaRPr>
          </a:p>
          <a:p>
            <a:endParaRPr lang="en-US" sz="750" b="1" dirty="0">
              <a:solidFill>
                <a:schemeClr val="bg1"/>
              </a:solidFill>
            </a:endParaRPr>
          </a:p>
          <a:p>
            <a:pPr marL="342900" indent="-342900">
              <a:buFont typeface="Arial" panose="020B0604020202020204" pitchFamily="34" charset="0"/>
              <a:buChar char="•"/>
            </a:pPr>
            <a:r>
              <a:rPr lang="en-US" sz="2400" b="1" dirty="0">
                <a:solidFill>
                  <a:schemeClr val="bg1"/>
                </a:solidFill>
              </a:rPr>
              <a:t>It’s time to “clean up” the curriculum; don’t try to “cover” as much fact-based knowledge; depth over breadth</a:t>
            </a:r>
          </a:p>
          <a:p>
            <a:pPr marL="342900" indent="-342900">
              <a:buFont typeface="Arial" panose="020B0604020202020204" pitchFamily="34" charset="0"/>
              <a:buChar char="•"/>
            </a:pPr>
            <a:endParaRPr lang="en-US" sz="1200" b="1" dirty="0">
              <a:solidFill>
                <a:schemeClr val="bg1"/>
              </a:solidFill>
            </a:endParaRPr>
          </a:p>
          <a:p>
            <a:pPr marL="342900" indent="-342900">
              <a:buFont typeface="Arial" panose="020B0604020202020204" pitchFamily="34" charset="0"/>
              <a:buChar char="•"/>
            </a:pPr>
            <a:r>
              <a:rPr lang="en-US" sz="2400" b="1" dirty="0">
                <a:solidFill>
                  <a:schemeClr val="bg1"/>
                </a:solidFill>
              </a:rPr>
              <a:t>Move from passive/compliant to active/engaged learning</a:t>
            </a:r>
          </a:p>
          <a:p>
            <a:pPr marL="342900" indent="-342900">
              <a:buFont typeface="Arial" panose="020B0604020202020204" pitchFamily="34" charset="0"/>
              <a:buChar char="•"/>
            </a:pPr>
            <a:endParaRPr lang="en-US" sz="1200" b="1" dirty="0">
              <a:solidFill>
                <a:schemeClr val="bg1"/>
              </a:solidFill>
            </a:endParaRPr>
          </a:p>
          <a:p>
            <a:pPr marL="342900" indent="-342900">
              <a:buFont typeface="Arial" panose="020B0604020202020204" pitchFamily="34" charset="0"/>
              <a:buChar char="•"/>
            </a:pPr>
            <a:r>
              <a:rPr lang="en-US" sz="2400" b="1" dirty="0">
                <a:solidFill>
                  <a:schemeClr val="bg1"/>
                </a:solidFill>
              </a:rPr>
              <a:t>Move from fixed to flexible time for learning</a:t>
            </a:r>
          </a:p>
          <a:p>
            <a:pPr marL="342900" indent="-342900">
              <a:buFont typeface="Arial" panose="020B0604020202020204" pitchFamily="34" charset="0"/>
              <a:buChar char="•"/>
            </a:pPr>
            <a:endParaRPr lang="en-US" sz="1200" b="1" dirty="0">
              <a:solidFill>
                <a:schemeClr val="bg1"/>
              </a:solidFill>
            </a:endParaRPr>
          </a:p>
          <a:p>
            <a:pPr marL="342900" indent="-342900">
              <a:buFont typeface="Arial" panose="020B0604020202020204" pitchFamily="34" charset="0"/>
              <a:buChar char="•"/>
            </a:pPr>
            <a:r>
              <a:rPr lang="en-US" sz="2400" b="1" dirty="0">
                <a:solidFill>
                  <a:schemeClr val="bg1"/>
                </a:solidFill>
              </a:rPr>
              <a:t>It’s time for more authentic learning; students are eager to tackle real-world issues</a:t>
            </a:r>
          </a:p>
          <a:p>
            <a:endParaRPr lang="en-US" sz="2100" b="1" dirty="0"/>
          </a:p>
          <a:p>
            <a:endParaRPr lang="en-US" sz="2100" b="1" dirty="0"/>
          </a:p>
          <a:p>
            <a:endParaRPr lang="en-US" sz="2100" b="1" dirty="0"/>
          </a:p>
          <a:p>
            <a:endParaRPr lang="en-US" sz="2100" b="1" dirty="0"/>
          </a:p>
        </p:txBody>
      </p:sp>
      <p:pic>
        <p:nvPicPr>
          <p:cNvPr id="3" name="Picture 2">
            <a:extLst>
              <a:ext uri="{FF2B5EF4-FFF2-40B4-BE49-F238E27FC236}">
                <a16:creationId xmlns:a16="http://schemas.microsoft.com/office/drawing/2014/main" id="{08BBC35E-896D-F649-9B30-47DE4B44EAB3}"/>
              </a:ext>
            </a:extLst>
          </p:cNvPr>
          <p:cNvPicPr>
            <a:picLocks noChangeAspect="1"/>
          </p:cNvPicPr>
          <p:nvPr/>
        </p:nvPicPr>
        <p:blipFill>
          <a:blip r:embed="rId3"/>
          <a:stretch>
            <a:fillRect/>
          </a:stretch>
        </p:blipFill>
        <p:spPr>
          <a:xfrm>
            <a:off x="0" y="5089406"/>
            <a:ext cx="9144000" cy="889997"/>
          </a:xfrm>
          <a:prstGeom prst="rect">
            <a:avLst/>
          </a:prstGeom>
        </p:spPr>
      </p:pic>
    </p:spTree>
    <p:extLst>
      <p:ext uri="{BB962C8B-B14F-4D97-AF65-F5344CB8AC3E}">
        <p14:creationId xmlns:p14="http://schemas.microsoft.com/office/powerpoint/2010/main" val="504081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A676E7FD-B112-3A4E-B5C4-D71F9641F703}"/>
              </a:ext>
            </a:extLst>
          </p:cNvPr>
          <p:cNvSpPr txBox="1">
            <a:spLocks noChangeArrowheads="1"/>
          </p:cNvSpPr>
          <p:nvPr/>
        </p:nvSpPr>
        <p:spPr bwMode="auto">
          <a:xfrm>
            <a:off x="288758" y="1710570"/>
            <a:ext cx="2984313" cy="28346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rm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825" dirty="0">
              <a:solidFill>
                <a:srgbClr val="B5121B"/>
              </a:solidFill>
            </a:endParaRPr>
          </a:p>
          <a:p>
            <a:pPr eaLnBrk="1" hangingPunct="1">
              <a:buFont typeface="Courier New" panose="02070309020205020404" pitchFamily="49" charset="0"/>
              <a:buChar char="o"/>
            </a:pPr>
            <a:r>
              <a:rPr lang="en-US" altLang="en-US" sz="2100" dirty="0"/>
              <a:t>  More engaging way to   </a:t>
            </a:r>
          </a:p>
          <a:p>
            <a:pPr eaLnBrk="1" hangingPunct="1"/>
            <a:r>
              <a:rPr lang="en-US" altLang="en-US" sz="2100" dirty="0"/>
              <a:t>     learn</a:t>
            </a:r>
          </a:p>
          <a:p>
            <a:pPr eaLnBrk="1" hangingPunct="1">
              <a:lnSpc>
                <a:spcPct val="90000"/>
              </a:lnSpc>
              <a:spcAft>
                <a:spcPts val="450"/>
              </a:spcAft>
            </a:pPr>
            <a:endParaRPr lang="en-US" altLang="en-US" sz="1350" dirty="0">
              <a:latin typeface="+mn-lt"/>
              <a:ea typeface="+mn-ea"/>
            </a:endParaRPr>
          </a:p>
        </p:txBody>
      </p:sp>
      <p:pic>
        <p:nvPicPr>
          <p:cNvPr id="4" name="Picture 2">
            <a:extLst>
              <a:ext uri="{FF2B5EF4-FFF2-40B4-BE49-F238E27FC236}">
                <a16:creationId xmlns:a16="http://schemas.microsoft.com/office/drawing/2014/main" id="{B6F4B25D-B48A-3948-BD63-DA7D1EEC35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23" r="4487" b="1"/>
          <a:stretch/>
        </p:blipFill>
        <p:spPr bwMode="auto">
          <a:xfrm>
            <a:off x="3645568" y="1329199"/>
            <a:ext cx="4817609" cy="4183379"/>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80DE164-3A0A-9E49-869B-6DE84E7D1FD5}"/>
              </a:ext>
            </a:extLst>
          </p:cNvPr>
          <p:cNvSpPr/>
          <p:nvPr/>
        </p:nvSpPr>
        <p:spPr>
          <a:xfrm rot="21298248">
            <a:off x="5151400" y="2483346"/>
            <a:ext cx="1916366" cy="923330"/>
          </a:xfrm>
          <a:prstGeom prst="rect">
            <a:avLst/>
          </a:prstGeom>
        </p:spPr>
        <p:txBody>
          <a:bodyPr wrap="square">
            <a:spAutoFit/>
          </a:bodyPr>
          <a:lstStyle/>
          <a:p>
            <a:pPr>
              <a:lnSpc>
                <a:spcPct val="90000"/>
              </a:lnSpc>
              <a:spcAft>
                <a:spcPts val="450"/>
              </a:spcAft>
            </a:pPr>
            <a:r>
              <a:rPr lang="en-US" altLang="en-US" sz="3000" b="1" dirty="0">
                <a:solidFill>
                  <a:schemeClr val="bg1"/>
                </a:solidFill>
              </a:rPr>
              <a:t>Why PBL?</a:t>
            </a:r>
            <a:r>
              <a:rPr lang="en-US" altLang="en-US" sz="3000" b="1" dirty="0"/>
              <a:t>?</a:t>
            </a:r>
          </a:p>
        </p:txBody>
      </p:sp>
    </p:spTree>
    <p:extLst>
      <p:ext uri="{BB962C8B-B14F-4D97-AF65-F5344CB8AC3E}">
        <p14:creationId xmlns:p14="http://schemas.microsoft.com/office/powerpoint/2010/main" val="130076922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A676E7FD-B112-3A4E-B5C4-D71F9641F703}"/>
              </a:ext>
            </a:extLst>
          </p:cNvPr>
          <p:cNvSpPr txBox="1">
            <a:spLocks noChangeArrowheads="1"/>
          </p:cNvSpPr>
          <p:nvPr/>
        </p:nvSpPr>
        <p:spPr bwMode="auto">
          <a:xfrm>
            <a:off x="288758" y="1710570"/>
            <a:ext cx="2984313" cy="28346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rm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825" dirty="0">
              <a:solidFill>
                <a:srgbClr val="B5121B"/>
              </a:solidFill>
            </a:endParaRPr>
          </a:p>
          <a:p>
            <a:pPr eaLnBrk="1" hangingPunct="1">
              <a:buFont typeface="Courier New" panose="02070309020205020404" pitchFamily="49" charset="0"/>
              <a:buChar char="o"/>
            </a:pPr>
            <a:r>
              <a:rPr lang="en-US" altLang="en-US" sz="2100" dirty="0"/>
              <a:t>  More engaging way to   </a:t>
            </a:r>
          </a:p>
          <a:p>
            <a:pPr eaLnBrk="1" hangingPunct="1"/>
            <a:r>
              <a:rPr lang="en-US" altLang="en-US" sz="2100" dirty="0"/>
              <a:t>     learn</a:t>
            </a:r>
          </a:p>
          <a:p>
            <a:pPr eaLnBrk="1" hangingPunct="1">
              <a:buFont typeface="Courier New" panose="02070309020205020404" pitchFamily="49" charset="0"/>
              <a:buChar char="o"/>
            </a:pPr>
            <a:endParaRPr lang="en-US" altLang="en-US" sz="2100" dirty="0"/>
          </a:p>
          <a:p>
            <a:pPr eaLnBrk="1" hangingPunct="1">
              <a:buFont typeface="Courier New" panose="02070309020205020404" pitchFamily="49" charset="0"/>
              <a:buChar char="o"/>
            </a:pPr>
            <a:r>
              <a:rPr lang="en-US" altLang="en-US" sz="2100" dirty="0"/>
              <a:t>  Improves learning</a:t>
            </a:r>
            <a:endParaRPr lang="en-US" altLang="en-US" sz="1350" dirty="0">
              <a:latin typeface="+mn-lt"/>
              <a:ea typeface="+mn-ea"/>
            </a:endParaRPr>
          </a:p>
        </p:txBody>
      </p:sp>
      <p:pic>
        <p:nvPicPr>
          <p:cNvPr id="4" name="Picture 2">
            <a:extLst>
              <a:ext uri="{FF2B5EF4-FFF2-40B4-BE49-F238E27FC236}">
                <a16:creationId xmlns:a16="http://schemas.microsoft.com/office/drawing/2014/main" id="{B6F4B25D-B48A-3948-BD63-DA7D1EEC35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23" r="4487" b="1"/>
          <a:stretch/>
        </p:blipFill>
        <p:spPr bwMode="auto">
          <a:xfrm>
            <a:off x="3645568" y="1329199"/>
            <a:ext cx="4817609" cy="4183379"/>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80DE164-3A0A-9E49-869B-6DE84E7D1FD5}"/>
              </a:ext>
            </a:extLst>
          </p:cNvPr>
          <p:cNvSpPr/>
          <p:nvPr/>
        </p:nvSpPr>
        <p:spPr>
          <a:xfrm rot="21298248">
            <a:off x="5151400" y="2483346"/>
            <a:ext cx="1916366" cy="923330"/>
          </a:xfrm>
          <a:prstGeom prst="rect">
            <a:avLst/>
          </a:prstGeom>
        </p:spPr>
        <p:txBody>
          <a:bodyPr wrap="square">
            <a:spAutoFit/>
          </a:bodyPr>
          <a:lstStyle/>
          <a:p>
            <a:pPr>
              <a:lnSpc>
                <a:spcPct val="90000"/>
              </a:lnSpc>
              <a:spcAft>
                <a:spcPts val="450"/>
              </a:spcAft>
            </a:pPr>
            <a:r>
              <a:rPr lang="en-US" altLang="en-US" sz="3000" b="1" dirty="0">
                <a:solidFill>
                  <a:schemeClr val="bg1"/>
                </a:solidFill>
              </a:rPr>
              <a:t>Why PBL?</a:t>
            </a:r>
            <a:r>
              <a:rPr lang="en-US" altLang="en-US" sz="3000" b="1" dirty="0"/>
              <a:t>?</a:t>
            </a:r>
          </a:p>
        </p:txBody>
      </p:sp>
    </p:spTree>
    <p:extLst>
      <p:ext uri="{BB962C8B-B14F-4D97-AF65-F5344CB8AC3E}">
        <p14:creationId xmlns:p14="http://schemas.microsoft.com/office/powerpoint/2010/main" val="167621401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A676E7FD-B112-3A4E-B5C4-D71F9641F703}"/>
              </a:ext>
            </a:extLst>
          </p:cNvPr>
          <p:cNvSpPr txBox="1">
            <a:spLocks noChangeArrowheads="1"/>
          </p:cNvSpPr>
          <p:nvPr/>
        </p:nvSpPr>
        <p:spPr bwMode="auto">
          <a:xfrm>
            <a:off x="288758" y="1710570"/>
            <a:ext cx="2984313" cy="28346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rm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825" dirty="0">
              <a:solidFill>
                <a:srgbClr val="B5121B"/>
              </a:solidFill>
            </a:endParaRPr>
          </a:p>
          <a:p>
            <a:pPr eaLnBrk="1" hangingPunct="1">
              <a:buFont typeface="Courier New" panose="02070309020205020404" pitchFamily="49" charset="0"/>
              <a:buChar char="o"/>
            </a:pPr>
            <a:r>
              <a:rPr lang="en-US" altLang="en-US" sz="2100" dirty="0"/>
              <a:t>  More engaging way to   </a:t>
            </a:r>
          </a:p>
          <a:p>
            <a:pPr eaLnBrk="1" hangingPunct="1"/>
            <a:r>
              <a:rPr lang="en-US" altLang="en-US" sz="2100" dirty="0"/>
              <a:t>     learn</a:t>
            </a:r>
          </a:p>
          <a:p>
            <a:pPr eaLnBrk="1" hangingPunct="1">
              <a:buFont typeface="Courier New" panose="02070309020205020404" pitchFamily="49" charset="0"/>
              <a:buChar char="o"/>
            </a:pPr>
            <a:endParaRPr lang="en-US" altLang="en-US" sz="2100" dirty="0"/>
          </a:p>
          <a:p>
            <a:pPr eaLnBrk="1" hangingPunct="1">
              <a:buFont typeface="Courier New" panose="02070309020205020404" pitchFamily="49" charset="0"/>
              <a:buChar char="o"/>
            </a:pPr>
            <a:r>
              <a:rPr lang="en-US" altLang="en-US" sz="2100" dirty="0"/>
              <a:t>  Improves learning</a:t>
            </a:r>
          </a:p>
          <a:p>
            <a:pPr eaLnBrk="1" hangingPunct="1">
              <a:buFont typeface="Courier New" panose="02070309020205020404" pitchFamily="49" charset="0"/>
              <a:buChar char="o"/>
            </a:pPr>
            <a:endParaRPr lang="en-US" altLang="en-US" sz="2100" dirty="0"/>
          </a:p>
          <a:p>
            <a:pPr eaLnBrk="1" hangingPunct="1">
              <a:buFont typeface="Courier New" panose="02070309020205020404" pitchFamily="49" charset="0"/>
              <a:buChar char="o"/>
            </a:pPr>
            <a:r>
              <a:rPr lang="en-US" altLang="en-US" sz="2100" dirty="0"/>
              <a:t>  Builds success skills for   </a:t>
            </a:r>
          </a:p>
          <a:p>
            <a:pPr eaLnBrk="1" hangingPunct="1"/>
            <a:r>
              <a:rPr lang="en-US" altLang="en-US" sz="2100" dirty="0"/>
              <a:t>     college, career, &amp; life</a:t>
            </a:r>
          </a:p>
          <a:p>
            <a:pPr eaLnBrk="1" hangingPunct="1">
              <a:lnSpc>
                <a:spcPct val="90000"/>
              </a:lnSpc>
              <a:spcAft>
                <a:spcPts val="450"/>
              </a:spcAft>
            </a:pPr>
            <a:endParaRPr lang="en-US" altLang="en-US" sz="1350" dirty="0">
              <a:latin typeface="+mn-lt"/>
              <a:ea typeface="+mn-ea"/>
            </a:endParaRPr>
          </a:p>
        </p:txBody>
      </p:sp>
      <p:pic>
        <p:nvPicPr>
          <p:cNvPr id="4" name="Picture 2">
            <a:extLst>
              <a:ext uri="{FF2B5EF4-FFF2-40B4-BE49-F238E27FC236}">
                <a16:creationId xmlns:a16="http://schemas.microsoft.com/office/drawing/2014/main" id="{B6F4B25D-B48A-3948-BD63-DA7D1EEC35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23" r="4487" b="1"/>
          <a:stretch/>
        </p:blipFill>
        <p:spPr bwMode="auto">
          <a:xfrm>
            <a:off x="3645568" y="1329199"/>
            <a:ext cx="4817609" cy="4183379"/>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80DE164-3A0A-9E49-869B-6DE84E7D1FD5}"/>
              </a:ext>
            </a:extLst>
          </p:cNvPr>
          <p:cNvSpPr/>
          <p:nvPr/>
        </p:nvSpPr>
        <p:spPr>
          <a:xfrm rot="21298248">
            <a:off x="5151400" y="2483346"/>
            <a:ext cx="1916366" cy="923330"/>
          </a:xfrm>
          <a:prstGeom prst="rect">
            <a:avLst/>
          </a:prstGeom>
        </p:spPr>
        <p:txBody>
          <a:bodyPr wrap="square">
            <a:spAutoFit/>
          </a:bodyPr>
          <a:lstStyle/>
          <a:p>
            <a:pPr>
              <a:lnSpc>
                <a:spcPct val="90000"/>
              </a:lnSpc>
              <a:spcAft>
                <a:spcPts val="450"/>
              </a:spcAft>
            </a:pPr>
            <a:r>
              <a:rPr lang="en-US" altLang="en-US" sz="3000" b="1" dirty="0">
                <a:solidFill>
                  <a:schemeClr val="bg1"/>
                </a:solidFill>
              </a:rPr>
              <a:t>Why PBL?</a:t>
            </a:r>
            <a:r>
              <a:rPr lang="en-US" altLang="en-US" sz="3000" b="1" dirty="0"/>
              <a:t>?</a:t>
            </a:r>
          </a:p>
        </p:txBody>
      </p:sp>
    </p:spTree>
    <p:extLst>
      <p:ext uri="{BB962C8B-B14F-4D97-AF65-F5344CB8AC3E}">
        <p14:creationId xmlns:p14="http://schemas.microsoft.com/office/powerpoint/2010/main" val="46861990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CCCCCC"/>
    </a:accent1>
    <a:accent2>
      <a:srgbClr val="991827"/>
    </a:accent2>
    <a:accent3>
      <a:srgbClr val="FFFFFF"/>
    </a:accent3>
    <a:accent4>
      <a:srgbClr val="000000"/>
    </a:accent4>
    <a:accent5>
      <a:srgbClr val="E2E2E2"/>
    </a:accent5>
    <a:accent6>
      <a:srgbClr val="8A1522"/>
    </a:accent6>
    <a:hlink>
      <a:srgbClr val="FFAF18"/>
    </a:hlink>
    <a:folHlink>
      <a:srgbClr val="FFE957"/>
    </a:folHlink>
  </a:clrScheme>
  <a:fontScheme name="BIETemplate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CCCCCC"/>
    </a:accent1>
    <a:accent2>
      <a:srgbClr val="991827"/>
    </a:accent2>
    <a:accent3>
      <a:srgbClr val="FFFFFF"/>
    </a:accent3>
    <a:accent4>
      <a:srgbClr val="000000"/>
    </a:accent4>
    <a:accent5>
      <a:srgbClr val="E2E2E2"/>
    </a:accent5>
    <a:accent6>
      <a:srgbClr val="8A1522"/>
    </a:accent6>
    <a:hlink>
      <a:srgbClr val="FFAF18"/>
    </a:hlink>
    <a:folHlink>
      <a:srgbClr val="FFE957"/>
    </a:folHlink>
  </a:clrScheme>
  <a:fontScheme name="BIETemplate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CCCCCC"/>
    </a:accent1>
    <a:accent2>
      <a:srgbClr val="991827"/>
    </a:accent2>
    <a:accent3>
      <a:srgbClr val="FFFFFF"/>
    </a:accent3>
    <a:accent4>
      <a:srgbClr val="000000"/>
    </a:accent4>
    <a:accent5>
      <a:srgbClr val="E2E2E2"/>
    </a:accent5>
    <a:accent6>
      <a:srgbClr val="8A1522"/>
    </a:accent6>
    <a:hlink>
      <a:srgbClr val="FFAF18"/>
    </a:hlink>
    <a:folHlink>
      <a:srgbClr val="FFE957"/>
    </a:folHlink>
  </a:clrScheme>
  <a:fontScheme name="BIETemplate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3197</TotalTime>
  <Words>1239</Words>
  <Application>Microsoft Office PowerPoint</Application>
  <PresentationFormat>On-screen Show (4:3)</PresentationFormat>
  <Paragraphs>252</Paragraphs>
  <Slides>39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Avenir</vt:lpstr>
      <vt:lpstr>Calibri</vt:lpstr>
      <vt:lpstr>Calibri Light</vt:lpstr>
      <vt:lpstr>Courier New</vt:lpstr>
      <vt:lpstr>Gobold</vt:lpstr>
      <vt:lpstr>Handwriting - Dakota</vt:lpstr>
      <vt:lpstr>Muli</vt:lpstr>
      <vt:lpstr>Times</vt:lpstr>
      <vt:lpstr>Wingdings</vt:lpstr>
      <vt:lpstr>Office Theme</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Different Ways to Think About “Doing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BIE Admin</dc:creator>
  <cp:lastModifiedBy>Jovana Ciric</cp:lastModifiedBy>
  <cp:revision>53</cp:revision>
  <dcterms:created xsi:type="dcterms:W3CDTF">2021-01-09T17:15:23Z</dcterms:created>
  <dcterms:modified xsi:type="dcterms:W3CDTF">2021-12-02T15:38:41Z</dcterms:modified>
</cp:coreProperties>
</file>